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1" r:id="rId2"/>
  </p:sldMasterIdLst>
  <p:notesMasterIdLst>
    <p:notesMasterId r:id="rId19"/>
  </p:notesMasterIdLst>
  <p:sldIdLst>
    <p:sldId id="296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285" r:id="rId12"/>
    <p:sldId id="287" r:id="rId13"/>
    <p:sldId id="307" r:id="rId14"/>
    <p:sldId id="288" r:id="rId15"/>
    <p:sldId id="305" r:id="rId16"/>
    <p:sldId id="306" r:id="rId17"/>
    <p:sldId id="308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601" autoAdjust="0"/>
  </p:normalViewPr>
  <p:slideViewPr>
    <p:cSldViewPr snapToGrid="0">
      <p:cViewPr varScale="1">
        <p:scale>
          <a:sx n="51" d="100"/>
          <a:sy n="51" d="100"/>
        </p:scale>
        <p:origin x="9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35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35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35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35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35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35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35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35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35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6920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39DC3-91EB-3B4A-B139-833B93DABB29}" type="slidenum">
              <a:rPr kumimoji="1" lang="ko-KR" altLang="en-US" smtClean="0"/>
              <a:t>14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41137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SzTx/>
              <a:buFontTx/>
              <a:buNone/>
              <a:defRPr sz="4400"/>
            </a:lvl1pPr>
            <a:lvl2pPr marL="0" indent="0" algn="ctr">
              <a:spcBef>
                <a:spcPts val="0"/>
              </a:spcBef>
              <a:buSzTx/>
              <a:buFontTx/>
              <a:buNone/>
              <a:defRPr sz="4400"/>
            </a:lvl2pPr>
            <a:lvl3pPr marL="0" indent="0" algn="ctr">
              <a:spcBef>
                <a:spcPts val="0"/>
              </a:spcBef>
              <a:buSzTx/>
              <a:buFontTx/>
              <a:buNone/>
              <a:defRPr sz="4400"/>
            </a:lvl3pPr>
            <a:lvl4pPr marL="0" indent="0" algn="ctr">
              <a:spcBef>
                <a:spcPts val="0"/>
              </a:spcBef>
              <a:buSzTx/>
              <a:buFontTx/>
              <a:buNone/>
              <a:defRPr sz="4400"/>
            </a:lvl4pPr>
            <a:lvl5pPr marL="0" indent="0" algn="ctr">
              <a:spcBef>
                <a:spcPts val="0"/>
              </a:spcBef>
              <a:buSzTx/>
              <a:buFont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xfrm>
            <a:off x="11798406" y="13081000"/>
            <a:ext cx="774488" cy="853440"/>
          </a:xfrm>
          <a:prstGeom prst="rect">
            <a:avLst/>
          </a:prstGeom>
        </p:spPr>
        <p:txBody>
          <a:bodyPr anchor="t"/>
          <a:lstStyle>
            <a:lvl1pPr algn="ctr">
              <a:defRPr sz="50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758" y="236520"/>
            <a:ext cx="21944485" cy="945925"/>
          </a:xfrm>
          <a:prstGeom prst="rect">
            <a:avLst/>
          </a:prstGeom>
        </p:spPr>
        <p:txBody>
          <a:bodyPr lIns="73600" tIns="36800" rIns="73600" bIns="36800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132632" y="1587841"/>
            <a:ext cx="21944485" cy="9053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8330679" y="12712031"/>
            <a:ext cx="7722648" cy="729891"/>
          </a:xfrm>
          <a:prstGeom prst="rect">
            <a:avLst/>
          </a:prstGeom>
        </p:spPr>
        <p:txBody>
          <a:bodyPr lIns="73600" tIns="36800" rIns="73600" bIns="36800"/>
          <a:lstStyle/>
          <a:p>
            <a:r>
              <a:rPr lang="ko-KR" altLang="en-US"/>
              <a:t>ㅋㅋ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14594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7883" y="8812324"/>
            <a:ext cx="20724731" cy="2725923"/>
          </a:xfrm>
          <a:prstGeom prst="rect">
            <a:avLst/>
          </a:prstGeom>
        </p:spPr>
        <p:txBody>
          <a:bodyPr lIns="73600" tIns="36800" rIns="73600" bIns="36800" anchor="t"/>
          <a:lstStyle>
            <a:lvl1pPr algn="l">
              <a:defRPr sz="85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7883" y="5812321"/>
            <a:ext cx="20724731" cy="30000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1pPr>
            <a:lvl2pPr marL="981346" indent="0">
              <a:buNone/>
              <a:defRPr sz="3733">
                <a:solidFill>
                  <a:schemeClr val="tx1">
                    <a:tint val="75000"/>
                  </a:schemeClr>
                </a:solidFill>
              </a:defRPr>
            </a:lvl2pPr>
            <a:lvl3pPr marL="1962694" indent="0">
              <a:buNone/>
              <a:defRPr sz="3467">
                <a:solidFill>
                  <a:schemeClr val="tx1">
                    <a:tint val="75000"/>
                  </a:schemeClr>
                </a:solidFill>
              </a:defRPr>
            </a:lvl3pPr>
            <a:lvl4pPr marL="2944039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4pPr>
            <a:lvl5pPr marL="3925385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5pPr>
            <a:lvl6pPr marL="4906731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6pPr>
            <a:lvl7pPr marL="5888079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7pPr>
            <a:lvl8pPr marL="6869425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8pPr>
            <a:lvl9pPr marL="7850770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1219761" y="12712031"/>
            <a:ext cx="5687251" cy="729891"/>
          </a:xfrm>
          <a:prstGeom prst="rect">
            <a:avLst/>
          </a:prstGeom>
        </p:spPr>
        <p:txBody>
          <a:bodyPr lIns="73600" tIns="36800" rIns="73600" bIns="36800"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8330679" y="12712031"/>
            <a:ext cx="7722648" cy="729891"/>
          </a:xfrm>
          <a:prstGeom prst="rect">
            <a:avLst/>
          </a:prstGeom>
        </p:spPr>
        <p:txBody>
          <a:bodyPr lIns="73600" tIns="36800" rIns="73600" bIns="36800"/>
          <a:lstStyle/>
          <a:p>
            <a:r>
              <a:rPr lang="ko-KR" altLang="en-US"/>
              <a:t>ㅋㅋ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17476993" y="12712031"/>
            <a:ext cx="5687251" cy="729891"/>
          </a:xfrm>
          <a:prstGeom prst="rect">
            <a:avLst/>
          </a:prstGeom>
        </p:spPr>
        <p:txBody>
          <a:bodyPr lIns="73600" tIns="36800" rIns="73600" bIns="36800"/>
          <a:lstStyle/>
          <a:p>
            <a:fld id="{E766DF9C-E8E8-430A-B2DE-BE742299DA7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6619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758" y="548164"/>
            <a:ext cx="21944485" cy="2287987"/>
          </a:xfrm>
          <a:prstGeom prst="rect">
            <a:avLst/>
          </a:prstGeom>
        </p:spPr>
        <p:txBody>
          <a:bodyPr lIns="73600" tIns="36800" rIns="73600" bIns="36800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19759" y="3199607"/>
            <a:ext cx="10792429" cy="9053635"/>
          </a:xfrm>
          <a:prstGeom prst="rect">
            <a:avLst/>
          </a:prstGeom>
        </p:spPr>
        <p:txBody>
          <a:bodyPr/>
          <a:lstStyle>
            <a:lvl1pPr>
              <a:defRPr sz="6133"/>
            </a:lvl1pPr>
            <a:lvl2pPr>
              <a:defRPr sz="5067"/>
            </a:lvl2pPr>
            <a:lvl3pPr>
              <a:defRPr sz="4267"/>
            </a:lvl3pPr>
            <a:lvl4pPr>
              <a:defRPr sz="3733"/>
            </a:lvl4pPr>
            <a:lvl5pPr>
              <a:defRPr sz="3733"/>
            </a:lvl5pPr>
            <a:lvl6pPr>
              <a:defRPr sz="3733"/>
            </a:lvl6pPr>
            <a:lvl7pPr>
              <a:defRPr sz="3733"/>
            </a:lvl7pPr>
            <a:lvl8pPr>
              <a:defRPr sz="3733"/>
            </a:lvl8pPr>
            <a:lvl9pPr>
              <a:defRPr sz="37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368104" y="3199607"/>
            <a:ext cx="10796139" cy="9053635"/>
          </a:xfrm>
          <a:prstGeom prst="rect">
            <a:avLst/>
          </a:prstGeom>
        </p:spPr>
        <p:txBody>
          <a:bodyPr/>
          <a:lstStyle>
            <a:lvl1pPr>
              <a:defRPr sz="6133"/>
            </a:lvl1pPr>
            <a:lvl2pPr>
              <a:defRPr sz="5067"/>
            </a:lvl2pPr>
            <a:lvl3pPr>
              <a:defRPr sz="4267"/>
            </a:lvl3pPr>
            <a:lvl4pPr>
              <a:defRPr sz="3733"/>
            </a:lvl4pPr>
            <a:lvl5pPr>
              <a:defRPr sz="3733"/>
            </a:lvl5pPr>
            <a:lvl6pPr>
              <a:defRPr sz="3733"/>
            </a:lvl6pPr>
            <a:lvl7pPr>
              <a:defRPr sz="3733"/>
            </a:lvl7pPr>
            <a:lvl8pPr>
              <a:defRPr sz="3733"/>
            </a:lvl8pPr>
            <a:lvl9pPr>
              <a:defRPr sz="37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1219761" y="12712031"/>
            <a:ext cx="5687251" cy="729891"/>
          </a:xfrm>
          <a:prstGeom prst="rect">
            <a:avLst/>
          </a:prstGeom>
        </p:spPr>
        <p:txBody>
          <a:bodyPr lIns="73600" tIns="36800" rIns="73600" bIns="36800"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8330679" y="12712031"/>
            <a:ext cx="7722648" cy="729891"/>
          </a:xfrm>
          <a:prstGeom prst="rect">
            <a:avLst/>
          </a:prstGeom>
        </p:spPr>
        <p:txBody>
          <a:bodyPr lIns="73600" tIns="36800" rIns="73600" bIns="36800"/>
          <a:lstStyle/>
          <a:p>
            <a:r>
              <a:rPr lang="ko-KR" altLang="en-US"/>
              <a:t>ㅋㅋ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17476993" y="12712031"/>
            <a:ext cx="5687251" cy="729891"/>
          </a:xfrm>
          <a:prstGeom prst="rect">
            <a:avLst/>
          </a:prstGeom>
        </p:spPr>
        <p:txBody>
          <a:bodyPr lIns="73600" tIns="36800" rIns="73600" bIns="36800"/>
          <a:lstStyle/>
          <a:p>
            <a:fld id="{E766DF9C-E8E8-430A-B2DE-BE742299DA7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4879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758" y="548164"/>
            <a:ext cx="21944485" cy="2287987"/>
          </a:xfrm>
          <a:prstGeom prst="rect">
            <a:avLst/>
          </a:prstGeom>
        </p:spPr>
        <p:txBody>
          <a:bodyPr lIns="73600" tIns="36800" rIns="73600" bIns="36800"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760" y="3071504"/>
            <a:ext cx="10773893" cy="127805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067" b="1"/>
            </a:lvl1pPr>
            <a:lvl2pPr marL="981346" indent="0">
              <a:buNone/>
              <a:defRPr sz="4267" b="1"/>
            </a:lvl2pPr>
            <a:lvl3pPr marL="1962694" indent="0">
              <a:buNone/>
              <a:defRPr sz="3733" b="1"/>
            </a:lvl3pPr>
            <a:lvl4pPr marL="2944039" indent="0">
              <a:buNone/>
              <a:defRPr sz="3467" b="1"/>
            </a:lvl4pPr>
            <a:lvl5pPr marL="3925385" indent="0">
              <a:buNone/>
              <a:defRPr sz="3467" b="1"/>
            </a:lvl5pPr>
            <a:lvl6pPr marL="4906731" indent="0">
              <a:buNone/>
              <a:defRPr sz="3467" b="1"/>
            </a:lvl6pPr>
            <a:lvl7pPr marL="5888079" indent="0">
              <a:buNone/>
              <a:defRPr sz="3467" b="1"/>
            </a:lvl7pPr>
            <a:lvl8pPr marL="6869425" indent="0">
              <a:buNone/>
              <a:defRPr sz="3467" b="1"/>
            </a:lvl8pPr>
            <a:lvl9pPr marL="7850770" indent="0">
              <a:buNone/>
              <a:defRPr sz="3467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760" y="4349559"/>
            <a:ext cx="10773893" cy="7903683"/>
          </a:xfrm>
          <a:prstGeom prst="rect">
            <a:avLst/>
          </a:prstGeom>
        </p:spPr>
        <p:txBody>
          <a:bodyPr/>
          <a:lstStyle>
            <a:lvl1pPr>
              <a:defRPr sz="5067"/>
            </a:lvl1pPr>
            <a:lvl2pPr>
              <a:defRPr sz="4267"/>
            </a:lvl2pPr>
            <a:lvl3pPr>
              <a:defRPr sz="3733"/>
            </a:lvl3pPr>
            <a:lvl4pPr>
              <a:defRPr sz="3467"/>
            </a:lvl4pPr>
            <a:lvl5pPr>
              <a:defRPr sz="3467"/>
            </a:lvl5pPr>
            <a:lvl6pPr>
              <a:defRPr sz="3467"/>
            </a:lvl6pPr>
            <a:lvl7pPr>
              <a:defRPr sz="3467"/>
            </a:lvl7pPr>
            <a:lvl8pPr>
              <a:defRPr sz="3467"/>
            </a:lvl8pPr>
            <a:lvl9pPr>
              <a:defRPr sz="34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6643" y="3071504"/>
            <a:ext cx="10777600" cy="127805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067" b="1"/>
            </a:lvl1pPr>
            <a:lvl2pPr marL="981346" indent="0">
              <a:buNone/>
              <a:defRPr sz="4267" b="1"/>
            </a:lvl2pPr>
            <a:lvl3pPr marL="1962694" indent="0">
              <a:buNone/>
              <a:defRPr sz="3733" b="1"/>
            </a:lvl3pPr>
            <a:lvl4pPr marL="2944039" indent="0">
              <a:buNone/>
              <a:defRPr sz="3467" b="1"/>
            </a:lvl4pPr>
            <a:lvl5pPr marL="3925385" indent="0">
              <a:buNone/>
              <a:defRPr sz="3467" b="1"/>
            </a:lvl5pPr>
            <a:lvl6pPr marL="4906731" indent="0">
              <a:buNone/>
              <a:defRPr sz="3467" b="1"/>
            </a:lvl6pPr>
            <a:lvl7pPr marL="5888079" indent="0">
              <a:buNone/>
              <a:defRPr sz="3467" b="1"/>
            </a:lvl7pPr>
            <a:lvl8pPr marL="6869425" indent="0">
              <a:buNone/>
              <a:defRPr sz="3467" b="1"/>
            </a:lvl8pPr>
            <a:lvl9pPr marL="7850770" indent="0">
              <a:buNone/>
              <a:defRPr sz="3467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6643" y="4349559"/>
            <a:ext cx="10777600" cy="7903683"/>
          </a:xfrm>
          <a:prstGeom prst="rect">
            <a:avLst/>
          </a:prstGeom>
        </p:spPr>
        <p:txBody>
          <a:bodyPr/>
          <a:lstStyle>
            <a:lvl1pPr>
              <a:defRPr sz="5067"/>
            </a:lvl1pPr>
            <a:lvl2pPr>
              <a:defRPr sz="4267"/>
            </a:lvl2pPr>
            <a:lvl3pPr>
              <a:defRPr sz="3733"/>
            </a:lvl3pPr>
            <a:lvl4pPr>
              <a:defRPr sz="3467"/>
            </a:lvl4pPr>
            <a:lvl5pPr>
              <a:defRPr sz="3467"/>
            </a:lvl5pPr>
            <a:lvl6pPr>
              <a:defRPr sz="3467"/>
            </a:lvl6pPr>
            <a:lvl7pPr>
              <a:defRPr sz="3467"/>
            </a:lvl7pPr>
            <a:lvl8pPr>
              <a:defRPr sz="3467"/>
            </a:lvl8pPr>
            <a:lvl9pPr>
              <a:defRPr sz="34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1219761" y="12712031"/>
            <a:ext cx="5687251" cy="729891"/>
          </a:xfrm>
          <a:prstGeom prst="rect">
            <a:avLst/>
          </a:prstGeom>
        </p:spPr>
        <p:txBody>
          <a:bodyPr lIns="73600" tIns="36800" rIns="73600" bIns="36800"/>
          <a:lstStyle/>
          <a:p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8330679" y="12712031"/>
            <a:ext cx="7722648" cy="729891"/>
          </a:xfrm>
          <a:prstGeom prst="rect">
            <a:avLst/>
          </a:prstGeom>
        </p:spPr>
        <p:txBody>
          <a:bodyPr lIns="73600" tIns="36800" rIns="73600" bIns="36800"/>
          <a:lstStyle/>
          <a:p>
            <a:r>
              <a:rPr lang="ko-KR" altLang="en-US"/>
              <a:t>ㅋㅋ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17476993" y="12712031"/>
            <a:ext cx="5687251" cy="729891"/>
          </a:xfrm>
          <a:prstGeom prst="rect">
            <a:avLst/>
          </a:prstGeom>
        </p:spPr>
        <p:txBody>
          <a:bodyPr lIns="73600" tIns="36800" rIns="73600" bIns="36800"/>
          <a:lstStyle/>
          <a:p>
            <a:fld id="{E766DF9C-E8E8-430A-B2DE-BE742299DA7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9016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758" y="548164"/>
            <a:ext cx="21944485" cy="2287987"/>
          </a:xfrm>
          <a:prstGeom prst="rect">
            <a:avLst/>
          </a:prstGeom>
        </p:spPr>
        <p:txBody>
          <a:bodyPr lIns="73600" tIns="36800" rIns="73600" bIns="36800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1219761" y="12712031"/>
            <a:ext cx="5687251" cy="729891"/>
          </a:xfrm>
          <a:prstGeom prst="rect">
            <a:avLst/>
          </a:prstGeom>
        </p:spPr>
        <p:txBody>
          <a:bodyPr lIns="73600" tIns="36800" rIns="73600" bIns="36800"/>
          <a:lstStyle/>
          <a:p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8330679" y="12712031"/>
            <a:ext cx="7722648" cy="729891"/>
          </a:xfrm>
          <a:prstGeom prst="rect">
            <a:avLst/>
          </a:prstGeom>
        </p:spPr>
        <p:txBody>
          <a:bodyPr lIns="73600" tIns="36800" rIns="73600" bIns="36800"/>
          <a:lstStyle/>
          <a:p>
            <a:r>
              <a:rPr lang="ko-KR" altLang="en-US"/>
              <a:t>ㅋㅋ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7476993" y="12712031"/>
            <a:ext cx="5687251" cy="729891"/>
          </a:xfrm>
          <a:prstGeom prst="rect">
            <a:avLst/>
          </a:prstGeom>
        </p:spPr>
        <p:txBody>
          <a:bodyPr lIns="73600" tIns="36800" rIns="73600" bIns="36800"/>
          <a:lstStyle/>
          <a:p>
            <a:fld id="{E766DF9C-E8E8-430A-B2DE-BE742299DA7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2311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250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757" y="545185"/>
            <a:ext cx="8022955" cy="2323736"/>
          </a:xfrm>
          <a:prstGeom prst="rect">
            <a:avLst/>
          </a:prstGeom>
        </p:spPr>
        <p:txBody>
          <a:bodyPr lIns="73600" tIns="36800" rIns="73600" bIns="36800" anchor="b"/>
          <a:lstStyle>
            <a:lvl1pPr algn="l">
              <a:defRPr sz="42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1898" y="545187"/>
            <a:ext cx="13632349" cy="11708053"/>
          </a:xfrm>
          <a:prstGeom prst="rect">
            <a:avLst/>
          </a:prstGeom>
        </p:spPr>
        <p:txBody>
          <a:bodyPr/>
          <a:lstStyle>
            <a:lvl1pPr>
              <a:defRPr sz="6933"/>
            </a:lvl1pPr>
            <a:lvl2pPr>
              <a:defRPr sz="6133"/>
            </a:lvl2pPr>
            <a:lvl3pPr>
              <a:defRPr sz="5067"/>
            </a:lvl3pPr>
            <a:lvl4pPr>
              <a:defRPr sz="4267"/>
            </a:lvl4pPr>
            <a:lvl5pPr>
              <a:defRPr sz="4267"/>
            </a:lvl5pPr>
            <a:lvl6pPr>
              <a:defRPr sz="4267"/>
            </a:lvl6pPr>
            <a:lvl7pPr>
              <a:defRPr sz="4267"/>
            </a:lvl7pPr>
            <a:lvl8pPr>
              <a:defRPr sz="4267"/>
            </a:lvl8pPr>
            <a:lvl9pPr>
              <a:defRPr sz="42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757" y="2868924"/>
            <a:ext cx="8022955" cy="9384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33"/>
            </a:lvl1pPr>
            <a:lvl2pPr marL="981346" indent="0">
              <a:buNone/>
              <a:defRPr sz="2667"/>
            </a:lvl2pPr>
            <a:lvl3pPr marL="1962694" indent="0">
              <a:buNone/>
              <a:defRPr sz="2133"/>
            </a:lvl3pPr>
            <a:lvl4pPr marL="2944039" indent="0">
              <a:buNone/>
              <a:defRPr sz="1867"/>
            </a:lvl4pPr>
            <a:lvl5pPr marL="3925385" indent="0">
              <a:buNone/>
              <a:defRPr sz="1867"/>
            </a:lvl5pPr>
            <a:lvl6pPr marL="4906731" indent="0">
              <a:buNone/>
              <a:defRPr sz="1867"/>
            </a:lvl6pPr>
            <a:lvl7pPr marL="5888079" indent="0">
              <a:buNone/>
              <a:defRPr sz="1867"/>
            </a:lvl7pPr>
            <a:lvl8pPr marL="6869425" indent="0">
              <a:buNone/>
              <a:defRPr sz="1867"/>
            </a:lvl8pPr>
            <a:lvl9pPr marL="7850770" indent="0">
              <a:buNone/>
              <a:defRPr sz="18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1219761" y="12712031"/>
            <a:ext cx="5687251" cy="729891"/>
          </a:xfrm>
          <a:prstGeom prst="rect">
            <a:avLst/>
          </a:prstGeom>
        </p:spPr>
        <p:txBody>
          <a:bodyPr lIns="73600" tIns="36800" rIns="73600" bIns="36800"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8330679" y="12712031"/>
            <a:ext cx="7722648" cy="729891"/>
          </a:xfrm>
          <a:prstGeom prst="rect">
            <a:avLst/>
          </a:prstGeom>
        </p:spPr>
        <p:txBody>
          <a:bodyPr lIns="73600" tIns="36800" rIns="73600" bIns="36800"/>
          <a:lstStyle/>
          <a:p>
            <a:r>
              <a:rPr lang="ko-KR" altLang="en-US"/>
              <a:t>ㅋㅋ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17476993" y="12712031"/>
            <a:ext cx="5687251" cy="729891"/>
          </a:xfrm>
          <a:prstGeom prst="rect">
            <a:avLst/>
          </a:prstGeom>
        </p:spPr>
        <p:txBody>
          <a:bodyPr lIns="73600" tIns="36800" rIns="73600" bIns="36800"/>
          <a:lstStyle/>
          <a:p>
            <a:fld id="{E766DF9C-E8E8-430A-B2DE-BE742299DA7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3208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8925" y="9601799"/>
            <a:ext cx="14629659" cy="1132077"/>
          </a:xfrm>
          <a:prstGeom prst="rect">
            <a:avLst/>
          </a:prstGeom>
        </p:spPr>
        <p:txBody>
          <a:bodyPr lIns="73600" tIns="36800" rIns="73600" bIns="36800" anchor="b"/>
          <a:lstStyle>
            <a:lvl1pPr algn="l">
              <a:defRPr sz="42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8925" y="1224432"/>
            <a:ext cx="14629659" cy="8231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933"/>
            </a:lvl1pPr>
            <a:lvl2pPr marL="981346" indent="0">
              <a:buNone/>
              <a:defRPr sz="6133"/>
            </a:lvl2pPr>
            <a:lvl3pPr marL="1962694" indent="0">
              <a:buNone/>
              <a:defRPr sz="5067"/>
            </a:lvl3pPr>
            <a:lvl4pPr marL="2944039" indent="0">
              <a:buNone/>
              <a:defRPr sz="4267"/>
            </a:lvl4pPr>
            <a:lvl5pPr marL="3925385" indent="0">
              <a:buNone/>
              <a:defRPr sz="4267"/>
            </a:lvl5pPr>
            <a:lvl6pPr marL="4906731" indent="0">
              <a:buNone/>
              <a:defRPr sz="4267"/>
            </a:lvl6pPr>
            <a:lvl7pPr marL="5888079" indent="0">
              <a:buNone/>
              <a:defRPr sz="4267"/>
            </a:lvl7pPr>
            <a:lvl8pPr marL="6869425" indent="0">
              <a:buNone/>
              <a:defRPr sz="4267"/>
            </a:lvl8pPr>
            <a:lvl9pPr marL="7850770" indent="0">
              <a:buNone/>
              <a:defRPr sz="42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8925" y="10733875"/>
            <a:ext cx="14629659" cy="1611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33"/>
            </a:lvl1pPr>
            <a:lvl2pPr marL="981346" indent="0">
              <a:buNone/>
              <a:defRPr sz="2667"/>
            </a:lvl2pPr>
            <a:lvl3pPr marL="1962694" indent="0">
              <a:buNone/>
              <a:defRPr sz="2133"/>
            </a:lvl3pPr>
            <a:lvl4pPr marL="2944039" indent="0">
              <a:buNone/>
              <a:defRPr sz="1867"/>
            </a:lvl4pPr>
            <a:lvl5pPr marL="3925385" indent="0">
              <a:buNone/>
              <a:defRPr sz="1867"/>
            </a:lvl5pPr>
            <a:lvl6pPr marL="4906731" indent="0">
              <a:buNone/>
              <a:defRPr sz="1867"/>
            </a:lvl6pPr>
            <a:lvl7pPr marL="5888079" indent="0">
              <a:buNone/>
              <a:defRPr sz="1867"/>
            </a:lvl7pPr>
            <a:lvl8pPr marL="6869425" indent="0">
              <a:buNone/>
              <a:defRPr sz="1867"/>
            </a:lvl8pPr>
            <a:lvl9pPr marL="7850770" indent="0">
              <a:buNone/>
              <a:defRPr sz="18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1219761" y="12712031"/>
            <a:ext cx="5687251" cy="729891"/>
          </a:xfrm>
          <a:prstGeom prst="rect">
            <a:avLst/>
          </a:prstGeom>
        </p:spPr>
        <p:txBody>
          <a:bodyPr lIns="73600" tIns="36800" rIns="73600" bIns="36800"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8330679" y="12712031"/>
            <a:ext cx="7722648" cy="729891"/>
          </a:xfrm>
          <a:prstGeom prst="rect">
            <a:avLst/>
          </a:prstGeom>
        </p:spPr>
        <p:txBody>
          <a:bodyPr lIns="73600" tIns="36800" rIns="73600" bIns="36800"/>
          <a:lstStyle/>
          <a:p>
            <a:r>
              <a:rPr lang="ko-KR" altLang="en-US"/>
              <a:t>ㅋㅋ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17476993" y="12712031"/>
            <a:ext cx="5687251" cy="729891"/>
          </a:xfrm>
          <a:prstGeom prst="rect">
            <a:avLst/>
          </a:prstGeom>
        </p:spPr>
        <p:txBody>
          <a:bodyPr lIns="73600" tIns="36800" rIns="73600" bIns="36800"/>
          <a:lstStyle/>
          <a:p>
            <a:fld id="{E766DF9C-E8E8-430A-B2DE-BE742299DA7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81570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758" y="548164"/>
            <a:ext cx="21944485" cy="2287987"/>
          </a:xfrm>
          <a:prstGeom prst="rect">
            <a:avLst/>
          </a:prstGeom>
        </p:spPr>
        <p:txBody>
          <a:bodyPr lIns="73600" tIns="36800" rIns="73600" bIns="36800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758" y="3199607"/>
            <a:ext cx="21944485" cy="905363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1219761" y="12712031"/>
            <a:ext cx="5687251" cy="729891"/>
          </a:xfrm>
          <a:prstGeom prst="rect">
            <a:avLst/>
          </a:prstGeom>
        </p:spPr>
        <p:txBody>
          <a:bodyPr lIns="73600" tIns="36800" rIns="73600" bIns="36800"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8330679" y="12712031"/>
            <a:ext cx="7722648" cy="729891"/>
          </a:xfrm>
          <a:prstGeom prst="rect">
            <a:avLst/>
          </a:prstGeom>
        </p:spPr>
        <p:txBody>
          <a:bodyPr lIns="73600" tIns="36800" rIns="73600" bIns="36800"/>
          <a:lstStyle/>
          <a:p>
            <a:r>
              <a:rPr lang="ko-KR" altLang="en-US"/>
              <a:t>ㅋㅋ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17476993" y="12712031"/>
            <a:ext cx="5687251" cy="729891"/>
          </a:xfrm>
          <a:prstGeom prst="rect">
            <a:avLst/>
          </a:prstGeom>
        </p:spPr>
        <p:txBody>
          <a:bodyPr lIns="73600" tIns="36800" rIns="73600" bIns="36800"/>
          <a:lstStyle/>
          <a:p>
            <a:fld id="{E766DF9C-E8E8-430A-B2DE-BE742299DA7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97805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680904" y="548164"/>
            <a:ext cx="5483339" cy="11705075"/>
          </a:xfrm>
          <a:prstGeom prst="rect">
            <a:avLst/>
          </a:prstGeom>
        </p:spPr>
        <p:txBody>
          <a:bodyPr vert="eaVert" lIns="73600" tIns="36800" rIns="73600" bIns="36800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759" y="548164"/>
            <a:ext cx="16105229" cy="11705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1219761" y="12712031"/>
            <a:ext cx="5687251" cy="729891"/>
          </a:xfrm>
          <a:prstGeom prst="rect">
            <a:avLst/>
          </a:prstGeom>
        </p:spPr>
        <p:txBody>
          <a:bodyPr lIns="73600" tIns="36800" rIns="73600" bIns="36800"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8330679" y="12712031"/>
            <a:ext cx="7722648" cy="729891"/>
          </a:xfrm>
          <a:prstGeom prst="rect">
            <a:avLst/>
          </a:prstGeom>
        </p:spPr>
        <p:txBody>
          <a:bodyPr lIns="73600" tIns="36800" rIns="73600" bIns="36800"/>
          <a:lstStyle/>
          <a:p>
            <a:r>
              <a:rPr lang="ko-KR" altLang="en-US"/>
              <a:t>ㅋㅋ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17476993" y="12712031"/>
            <a:ext cx="5687251" cy="729891"/>
          </a:xfrm>
          <a:prstGeom prst="rect">
            <a:avLst/>
          </a:prstGeom>
        </p:spPr>
        <p:txBody>
          <a:bodyPr lIns="73600" tIns="36800" rIns="73600" bIns="36800"/>
          <a:lstStyle/>
          <a:p>
            <a:fld id="{E766DF9C-E8E8-430A-B2DE-BE742299DA7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3173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pic" idx="13"/>
          </p:nvPr>
        </p:nvSpPr>
        <p:spPr>
          <a:xfrm>
            <a:off x="3125967" y="673100"/>
            <a:ext cx="18135603" cy="87376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SzTx/>
              <a:buFontTx/>
              <a:buNone/>
              <a:defRPr sz="4400"/>
            </a:lvl1pPr>
            <a:lvl2pPr marL="0" indent="0" algn="ctr">
              <a:spcBef>
                <a:spcPts val="0"/>
              </a:spcBef>
              <a:buSzTx/>
              <a:buFontTx/>
              <a:buNone/>
              <a:defRPr sz="4400"/>
            </a:lvl2pPr>
            <a:lvl3pPr marL="0" indent="0" algn="ctr">
              <a:spcBef>
                <a:spcPts val="0"/>
              </a:spcBef>
              <a:buSzTx/>
              <a:buFontTx/>
              <a:buNone/>
              <a:defRPr sz="4400"/>
            </a:lvl3pPr>
            <a:lvl4pPr marL="0" indent="0" algn="ctr">
              <a:spcBef>
                <a:spcPts val="0"/>
              </a:spcBef>
              <a:buSzTx/>
              <a:buFontTx/>
              <a:buNone/>
              <a:defRPr sz="4400"/>
            </a:lvl4pPr>
            <a:lvl5pPr marL="0" indent="0" algn="ctr">
              <a:spcBef>
                <a:spcPts val="0"/>
              </a:spcBef>
              <a:buSzTx/>
              <a:buFont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xfrm>
            <a:off x="11798406" y="13081000"/>
            <a:ext cx="774488" cy="853440"/>
          </a:xfrm>
          <a:prstGeom prst="rect">
            <a:avLst/>
          </a:prstGeom>
        </p:spPr>
        <p:txBody>
          <a:bodyPr anchor="t"/>
          <a:lstStyle>
            <a:lvl1pPr algn="ctr">
              <a:defRPr sz="50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910326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슬라이드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내용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46821" y="415636"/>
            <a:ext cx="24375883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59" y="0"/>
            <a:ext cx="24375883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59" y="0"/>
            <a:ext cx="24375883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22610570" y="13069669"/>
            <a:ext cx="1281759" cy="64633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fld id="{86CB4B4D-7CA3-9044-876B-883B54F8677D}" type="slidenum">
              <a:rPr lang="en-US" altLang="ko-KR" smtClean="0"/>
              <a:pPr/>
              <a:t>‹#›</a:t>
            </a:fld>
            <a:r>
              <a:rPr lang="en-US" altLang="ko-KR" dirty="0"/>
              <a:t>/24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슬라이드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59" y="0"/>
            <a:ext cx="24375883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내용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59" y="0"/>
            <a:ext cx="24375883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7782" y="4260184"/>
            <a:ext cx="20728437" cy="2940421"/>
          </a:xfrm>
          <a:prstGeom prst="rect">
            <a:avLst/>
          </a:prstGeom>
        </p:spPr>
        <p:txBody>
          <a:bodyPr lIns="73600" tIns="36800" rIns="73600" bIns="36800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9270" y="7772601"/>
            <a:ext cx="17065461" cy="35064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81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962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944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925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906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888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869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850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1219761" y="12712031"/>
            <a:ext cx="5687251" cy="729891"/>
          </a:xfrm>
          <a:prstGeom prst="rect">
            <a:avLst/>
          </a:prstGeom>
        </p:spPr>
        <p:txBody>
          <a:bodyPr lIns="73600" tIns="36800" rIns="73600" bIns="36800"/>
          <a:lstStyle/>
          <a:p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8330679" y="12712031"/>
            <a:ext cx="7722648" cy="729891"/>
          </a:xfrm>
          <a:prstGeom prst="rect">
            <a:avLst/>
          </a:prstGeom>
        </p:spPr>
        <p:txBody>
          <a:bodyPr lIns="73600" tIns="36800" rIns="73600" bIns="36800"/>
          <a:lstStyle/>
          <a:p>
            <a:r>
              <a:rPr lang="ko-KR" altLang="en-US" dirty="0" err="1"/>
              <a:t>ㅋㅋ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17476993" y="12712031"/>
            <a:ext cx="5687251" cy="729891"/>
          </a:xfrm>
          <a:prstGeom prst="rect">
            <a:avLst/>
          </a:prstGeom>
        </p:spPr>
        <p:txBody>
          <a:bodyPr lIns="73600" tIns="36800" rIns="73600" bIns="36800"/>
          <a:lstStyle/>
          <a:p>
            <a:fld id="{E766DF9C-E8E8-430A-B2DE-BE742299DA7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7406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059" y="0"/>
            <a:ext cx="24375883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219200" y="184149"/>
            <a:ext cx="21945600" cy="30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59" r:id="rId8"/>
  </p:sldLayoutIdLst>
  <p:transition spd="med"/>
  <p:hf hdr="0" ftr="0" dt="0"/>
  <p:txStyles>
    <p:titleStyle>
      <a:lvl1pPr marL="0" marR="0" indent="0" algn="l" defTabSz="217709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217709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217709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217709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217709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217709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217709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217709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217709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544273" marR="0" indent="-544273" algn="l" defTabSz="2177095" rtl="0" latinLnBrk="0">
        <a:lnSpc>
          <a:spcPct val="90000"/>
        </a:lnSpc>
        <a:spcBef>
          <a:spcPts val="2300"/>
        </a:spcBef>
        <a:spcAft>
          <a:spcPts val="0"/>
        </a:spcAft>
        <a:buClrTx/>
        <a:buSzPct val="100000"/>
        <a:buFont typeface="Arial"/>
        <a:buChar char="•"/>
        <a:tabLst/>
        <a:defRPr sz="67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1728307" marR="0" indent="-639760" algn="l" defTabSz="2177095" rtl="0" latinLnBrk="0">
        <a:lnSpc>
          <a:spcPct val="90000"/>
        </a:lnSpc>
        <a:spcBef>
          <a:spcPts val="2300"/>
        </a:spcBef>
        <a:spcAft>
          <a:spcPts val="0"/>
        </a:spcAft>
        <a:buClrTx/>
        <a:buSzPct val="100000"/>
        <a:buFont typeface="Arial"/>
        <a:buChar char="•"/>
        <a:tabLst/>
        <a:defRPr sz="67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2936810" marR="0" indent="-759715" algn="l" defTabSz="2177095" rtl="0" latinLnBrk="0">
        <a:lnSpc>
          <a:spcPct val="90000"/>
        </a:lnSpc>
        <a:spcBef>
          <a:spcPts val="2300"/>
        </a:spcBef>
        <a:spcAft>
          <a:spcPts val="0"/>
        </a:spcAft>
        <a:buClrTx/>
        <a:buSzPct val="100000"/>
        <a:buFont typeface="Arial"/>
        <a:buChar char="•"/>
        <a:tabLst/>
        <a:defRPr sz="67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4113696" marR="0" indent="-848055" algn="l" defTabSz="2177095" rtl="0" latinLnBrk="0">
        <a:lnSpc>
          <a:spcPct val="90000"/>
        </a:lnSpc>
        <a:spcBef>
          <a:spcPts val="2300"/>
        </a:spcBef>
        <a:spcAft>
          <a:spcPts val="0"/>
        </a:spcAft>
        <a:buClrTx/>
        <a:buSzPct val="100000"/>
        <a:buFont typeface="Arial"/>
        <a:buChar char="•"/>
        <a:tabLst/>
        <a:defRPr sz="67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5202245" marR="0" indent="-848055" algn="l" defTabSz="2177095" rtl="0" latinLnBrk="0">
        <a:lnSpc>
          <a:spcPct val="90000"/>
        </a:lnSpc>
        <a:spcBef>
          <a:spcPts val="2300"/>
        </a:spcBef>
        <a:spcAft>
          <a:spcPts val="0"/>
        </a:spcAft>
        <a:buClrTx/>
        <a:buSzPct val="100000"/>
        <a:buFont typeface="Arial"/>
        <a:buChar char="•"/>
        <a:tabLst/>
        <a:defRPr sz="67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6290791" marR="0" indent="-848055" algn="l" defTabSz="2177095" rtl="0" latinLnBrk="0">
        <a:lnSpc>
          <a:spcPct val="90000"/>
        </a:lnSpc>
        <a:spcBef>
          <a:spcPts val="2300"/>
        </a:spcBef>
        <a:spcAft>
          <a:spcPts val="0"/>
        </a:spcAft>
        <a:buClrTx/>
        <a:buSzPct val="100000"/>
        <a:buFont typeface="Arial"/>
        <a:buChar char="•"/>
        <a:tabLst/>
        <a:defRPr sz="67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7379339" marR="0" indent="-848054" algn="l" defTabSz="2177095" rtl="0" latinLnBrk="0">
        <a:lnSpc>
          <a:spcPct val="90000"/>
        </a:lnSpc>
        <a:spcBef>
          <a:spcPts val="2300"/>
        </a:spcBef>
        <a:spcAft>
          <a:spcPts val="0"/>
        </a:spcAft>
        <a:buClrTx/>
        <a:buSzPct val="100000"/>
        <a:buFont typeface="Arial"/>
        <a:buChar char="•"/>
        <a:tabLst/>
        <a:defRPr sz="67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8467887" marR="0" indent="-848054" algn="l" defTabSz="2177095" rtl="0" latinLnBrk="0">
        <a:lnSpc>
          <a:spcPct val="90000"/>
        </a:lnSpc>
        <a:spcBef>
          <a:spcPts val="2300"/>
        </a:spcBef>
        <a:spcAft>
          <a:spcPts val="0"/>
        </a:spcAft>
        <a:buClrTx/>
        <a:buSzPct val="100000"/>
        <a:buFont typeface="Arial"/>
        <a:buChar char="•"/>
        <a:tabLst/>
        <a:defRPr sz="67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9556434" marR="0" indent="-848054" algn="l" defTabSz="2177095" rtl="0" latinLnBrk="0">
        <a:lnSpc>
          <a:spcPct val="90000"/>
        </a:lnSpc>
        <a:spcBef>
          <a:spcPts val="2300"/>
        </a:spcBef>
        <a:spcAft>
          <a:spcPts val="0"/>
        </a:spcAft>
        <a:buClrTx/>
        <a:buSzPct val="100000"/>
        <a:buFont typeface="Arial"/>
        <a:buChar char="•"/>
        <a:tabLst/>
        <a:defRPr sz="67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SemiBold"/>
        </a:defRPr>
      </a:lvl1pPr>
      <a:lvl2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SemiBold"/>
        </a:defRPr>
      </a:lvl2pPr>
      <a:lvl3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SemiBold"/>
        </a:defRPr>
      </a:lvl3pPr>
      <a:lvl4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SemiBold"/>
        </a:defRPr>
      </a:lvl4pPr>
      <a:lvl5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SemiBold"/>
        </a:defRPr>
      </a:lvl5pPr>
      <a:lvl6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SemiBold"/>
        </a:defRPr>
      </a:lvl6pPr>
      <a:lvl7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SemiBold"/>
        </a:defRPr>
      </a:lvl7pPr>
      <a:lvl8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SemiBold"/>
        </a:defRPr>
      </a:lvl8pPr>
      <a:lvl9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SemiBold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1559" y="1602781"/>
            <a:ext cx="22455885" cy="1080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3600" tIns="36800" rIns="73600" bIns="36800" numCol="1" anchor="t" anchorCtr="0" compatLnSpc="1">
            <a:prstTxWarp prst="textNoShape">
              <a:avLst/>
            </a:prstTxWarp>
          </a:bodyPr>
          <a:lstStyle/>
          <a:p>
            <a:pPr marL="402080" lvl="0" indent="-402080" defTabSz="2044471" eaLnBrk="0" fontAlgn="base" hangingPunct="0">
              <a:spcAft>
                <a:spcPct val="0"/>
              </a:spcAft>
              <a:buSzPct val="70000"/>
              <a:buFont typeface="Wingdings" pitchFamily="2" charset="2"/>
              <a:buNone/>
            </a:pPr>
            <a:r>
              <a:rPr lang="ko-KR" altLang="en-US" dirty="0"/>
              <a:t>마스터 텍스트 스타일을 편집합니다</a:t>
            </a:r>
          </a:p>
          <a:p>
            <a:pPr marL="991570" lvl="1" indent="-190818" defTabSz="2044471" eaLnBrk="0" fontAlgn="base" hangingPunct="0">
              <a:spcAft>
                <a:spcPct val="0"/>
              </a:spcAft>
            </a:pPr>
            <a:r>
              <a:rPr lang="ko-KR" altLang="en-US" dirty="0"/>
              <a:t>둘째 수준</a:t>
            </a:r>
          </a:p>
          <a:p>
            <a:pPr marL="1812764" lvl="2" indent="-211261" defTabSz="2044471" eaLnBrk="0" fontAlgn="base" hangingPunct="0">
              <a:spcAft>
                <a:spcPct val="0"/>
              </a:spcAft>
            </a:pPr>
            <a:r>
              <a:rPr lang="ko-KR" altLang="en-US" dirty="0"/>
              <a:t>셋째 수준</a:t>
            </a:r>
          </a:p>
          <a:p>
            <a:pPr marL="2804334" lvl="3" indent="-402080" defTabSz="2044471" eaLnBrk="0" fontAlgn="base" hangingPunct="0">
              <a:spcAft>
                <a:spcPct val="0"/>
              </a:spcAft>
              <a:buFont typeface="Optima" pitchFamily="2" charset="2"/>
              <a:buChar char=""/>
            </a:pPr>
            <a:r>
              <a:rPr lang="ko-KR" altLang="en-US" dirty="0" err="1"/>
              <a:t>넷째수준</a:t>
            </a:r>
            <a:endParaRPr lang="ko-KR" altLang="en-US" dirty="0"/>
          </a:p>
        </p:txBody>
      </p:sp>
      <p:cxnSp>
        <p:nvCxnSpPr>
          <p:cNvPr id="8" name="직선 연결선 7"/>
          <p:cNvCxnSpPr/>
          <p:nvPr userDrawn="1"/>
        </p:nvCxnSpPr>
        <p:spPr bwMode="auto">
          <a:xfrm>
            <a:off x="0" y="1520275"/>
            <a:ext cx="24384000" cy="0"/>
          </a:xfrm>
          <a:prstGeom prst="line">
            <a:avLst/>
          </a:prstGeom>
          <a:solidFill>
            <a:schemeClr val="bg1"/>
          </a:solidFill>
          <a:ln w="762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2" descr="C:\Users\sktelecom\Documents\마케팅전략팀\1305_LTEA\기자간담회\Source\perfect_hue-wallpaper-1680x1260_TitleBar.jpg"/>
          <p:cNvPicPr>
            <a:picLocks noChangeAspect="1" noChangeArrowheads="1"/>
          </p:cNvPicPr>
          <p:nvPr userDrawn="1"/>
        </p:nvPicPr>
        <p:blipFill>
          <a:blip r:embed="rId14" cstate="screen"/>
          <a:srcRect r="18060"/>
          <a:stretch>
            <a:fillRect/>
          </a:stretch>
        </p:blipFill>
        <p:spPr bwMode="auto">
          <a:xfrm>
            <a:off x="-2" y="0"/>
            <a:ext cx="24384003" cy="1519365"/>
          </a:xfrm>
          <a:prstGeom prst="rect">
            <a:avLst/>
          </a:prstGeom>
          <a:noFill/>
        </p:spPr>
      </p:pic>
      <p:sp>
        <p:nvSpPr>
          <p:cNvPr id="5" name="Slide Number Placeholder 1"/>
          <p:cNvSpPr txBox="1">
            <a:spLocks/>
          </p:cNvSpPr>
          <p:nvPr userDrawn="1"/>
        </p:nvSpPr>
        <p:spPr bwMode="auto">
          <a:xfrm>
            <a:off x="20803707" y="13084359"/>
            <a:ext cx="3244160" cy="38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6267" tIns="98133" rIns="196267" bIns="98133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r" rtl="1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2F4D2785-A076-4F3E-A175-152D0C56177B}" type="slidenum">
              <a:rPr kumimoji="1" lang="en-US" sz="2400" b="1" i="1">
                <a:solidFill>
                  <a:srgbClr val="000000"/>
                </a:solidFill>
                <a:latin typeface="Arial" pitchFamily="34" charset="0"/>
                <a:ea typeface="HY헤드라인M"/>
                <a:cs typeface="Arial" pitchFamily="34" charset="0"/>
              </a:rPr>
              <a:pPr algn="r" rtl="1"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‹#›</a:t>
            </a:fld>
            <a:r>
              <a:rPr kumimoji="1" lang="en-US" sz="2400" b="1" i="1" dirty="0">
                <a:solidFill>
                  <a:srgbClr val="000000"/>
                </a:solidFill>
                <a:latin typeface="Arial" pitchFamily="34" charset="0"/>
                <a:ea typeface="HY헤드라인M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4978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dt="0"/>
  <p:txStyles>
    <p:titleStyle>
      <a:lvl1pPr algn="ctr" defTabSz="1962694" rtl="0" eaLnBrk="1" latinLnBrk="1" hangingPunct="1">
        <a:spcBef>
          <a:spcPct val="0"/>
        </a:spcBef>
        <a:buNone/>
        <a:defRPr kumimoji="1" lang="en-US" altLang="ko-KR" sz="6133" b="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뫼비우스 Bold" pitchFamily="2" charset="-127"/>
          <a:ea typeface="뫼비우스 Bold" pitchFamily="2" charset="-127"/>
          <a:cs typeface="+mj-cs"/>
        </a:defRPr>
      </a:lvl1pPr>
    </p:titleStyle>
    <p:bodyStyle>
      <a:lvl1pPr marL="736009" indent="-736009" algn="l" defTabSz="1962694" rtl="0" eaLnBrk="1" latinLnBrk="1" hangingPunct="1">
        <a:spcBef>
          <a:spcPct val="20000"/>
        </a:spcBef>
        <a:buFont typeface="Arial" panose="020B0604020202020204" pitchFamily="34" charset="0"/>
        <a:buChar char="•"/>
        <a:defRPr kumimoji="1" lang="ko-KR" altLang="en-US" sz="5067" b="1" kern="1200" dirty="0" smtClean="0">
          <a:solidFill>
            <a:srgbClr val="CC3300"/>
          </a:solidFill>
          <a:latin typeface="+mn-ea"/>
          <a:ea typeface="+mn-ea"/>
          <a:cs typeface="+mn-cs"/>
        </a:defRPr>
      </a:lvl1pPr>
      <a:lvl2pPr marL="1594687" indent="-613341" algn="l" defTabSz="1962694" rtl="0" eaLnBrk="1" latinLnBrk="1" hangingPunct="1">
        <a:spcBef>
          <a:spcPct val="20000"/>
        </a:spcBef>
        <a:buFont typeface="Arial" panose="020B0604020202020204" pitchFamily="34" charset="0"/>
        <a:buChar char="–"/>
        <a:defRPr kumimoji="1" lang="ko-KR" altLang="en-US" sz="2667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2453367" indent="-490673" algn="l" defTabSz="1962694" rtl="0" eaLnBrk="1" latinLnBrk="1" hangingPunct="1">
        <a:spcBef>
          <a:spcPct val="20000"/>
        </a:spcBef>
        <a:buFont typeface="Arial" panose="020B0604020202020204" pitchFamily="34" charset="0"/>
        <a:buChar char="•"/>
        <a:defRPr kumimoji="1" lang="ko-KR" altLang="en-US" sz="2667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3434712" indent="-490673" algn="l" defTabSz="1962694" rtl="0" eaLnBrk="1" latinLnBrk="1" hangingPunct="1">
        <a:spcBef>
          <a:spcPct val="20000"/>
        </a:spcBef>
        <a:buFont typeface="Arial" panose="020B0604020202020204" pitchFamily="34" charset="0"/>
        <a:buChar char="–"/>
        <a:defRPr kumimoji="1" lang="ko-KR" altLang="en-US" sz="2667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4416058" indent="-490673" algn="l" defTabSz="1962694" rtl="0" eaLnBrk="1" latinLnBrk="1" hangingPunct="1">
        <a:spcBef>
          <a:spcPct val="20000"/>
        </a:spcBef>
        <a:buFont typeface="Arial" panose="020B0604020202020204" pitchFamily="34" charset="0"/>
        <a:buChar char="»"/>
        <a:defRPr sz="4267" kern="1200">
          <a:solidFill>
            <a:schemeClr val="tx1"/>
          </a:solidFill>
          <a:latin typeface="+mn-lt"/>
          <a:ea typeface="+mn-ea"/>
          <a:cs typeface="+mn-cs"/>
        </a:defRPr>
      </a:lvl5pPr>
      <a:lvl6pPr marL="5397406" indent="-490673" algn="l" defTabSz="1962694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6pPr>
      <a:lvl7pPr marL="6378752" indent="-490673" algn="l" defTabSz="1962694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7pPr>
      <a:lvl8pPr marL="7360097" indent="-490673" algn="l" defTabSz="1962694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8pPr>
      <a:lvl9pPr marL="8341443" indent="-490673" algn="l" defTabSz="1962694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962694" rtl="0" eaLnBrk="1" latinLnBrk="1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81346" algn="l" defTabSz="1962694" rtl="0" eaLnBrk="1" latinLnBrk="1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962694" algn="l" defTabSz="1962694" rtl="0" eaLnBrk="1" latinLnBrk="1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2944039" algn="l" defTabSz="1962694" rtl="0" eaLnBrk="1" latinLnBrk="1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3925385" algn="l" defTabSz="1962694" rtl="0" eaLnBrk="1" latinLnBrk="1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4906731" algn="l" defTabSz="1962694" rtl="0" eaLnBrk="1" latinLnBrk="1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5888079" algn="l" defTabSz="1962694" rtl="0" eaLnBrk="1" latinLnBrk="1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6869425" algn="l" defTabSz="1962694" rtl="0" eaLnBrk="1" latinLnBrk="1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7850770" algn="l" defTabSz="1962694" rtl="0" eaLnBrk="1" latinLnBrk="1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tiff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onosproject.org/display/ONOS/SimpleFabric+Application" TargetMode="External"/><Relationship Id="rId2" Type="http://schemas.openxmlformats.org/officeDocument/2006/relationships/hyperlink" Target="https://github.com/opennetworkinglab/onos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microsoft.com/office/2007/relationships/hdphoto" Target="../media/hdphoto2.wdp"/><Relationship Id="rId12" Type="http://schemas.openxmlformats.org/officeDocument/2006/relationships/image" Target="../media/image36.png"/><Relationship Id="rId2" Type="http://schemas.openxmlformats.org/officeDocument/2006/relationships/image" Target="../media/image29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59.jpe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12" Type="http://schemas.openxmlformats.org/officeDocument/2006/relationships/image" Target="../media/image58.jpeg"/><Relationship Id="rId17" Type="http://schemas.openxmlformats.org/officeDocument/2006/relationships/image" Target="../media/image63.tiff"/><Relationship Id="rId2" Type="http://schemas.openxmlformats.org/officeDocument/2006/relationships/image" Target="../media/image48.jpg"/><Relationship Id="rId16" Type="http://schemas.openxmlformats.org/officeDocument/2006/relationships/image" Target="../media/image62.tif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jpg"/><Relationship Id="rId11" Type="http://schemas.openxmlformats.org/officeDocument/2006/relationships/image" Target="../media/image57.jpg"/><Relationship Id="rId5" Type="http://schemas.openxmlformats.org/officeDocument/2006/relationships/image" Target="../media/image51.png"/><Relationship Id="rId15" Type="http://schemas.openxmlformats.org/officeDocument/2006/relationships/image" Target="../media/image61.tiff"/><Relationship Id="rId10" Type="http://schemas.openxmlformats.org/officeDocument/2006/relationships/image" Target="../media/image56.png"/><Relationship Id="rId4" Type="http://schemas.openxmlformats.org/officeDocument/2006/relationships/image" Target="../media/image50.jpg"/><Relationship Id="rId9" Type="http://schemas.openxmlformats.org/officeDocument/2006/relationships/image" Target="../media/image55.jpg"/><Relationship Id="rId1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5AF3F5B-85AE-E344-B59C-4927B71B568F}"/>
              </a:ext>
            </a:extLst>
          </p:cNvPr>
          <p:cNvSpPr txBox="1">
            <a:spLocks/>
          </p:cNvSpPr>
          <p:nvPr/>
        </p:nvSpPr>
        <p:spPr>
          <a:xfrm>
            <a:off x="672470" y="237659"/>
            <a:ext cx="24000917" cy="1118528"/>
          </a:xfrm>
          <a:prstGeom prst="rect">
            <a:avLst/>
          </a:prstGeom>
        </p:spPr>
        <p:txBody>
          <a:bodyPr lIns="196267" tIns="98133" rIns="196267" bIns="98133"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en-US" altLang="ko-KR" sz="2800" b="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뫼비우스 Bold" pitchFamily="2" charset="-127"/>
                <a:ea typeface="뫼비우스 Bold" pitchFamily="2" charset="-127"/>
                <a:cs typeface="+mj-cs"/>
              </a:defRPr>
            </a:lvl1pPr>
          </a:lstStyle>
          <a:p>
            <a:pPr algn="l" defTabSz="2438430" fontAlgn="base">
              <a:spcAft>
                <a:spcPct val="0"/>
              </a:spcAft>
            </a:pPr>
            <a:r>
              <a:rPr lang="en-US" altLang="ko-KR" sz="74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SDN Evolution and ONF</a:t>
            </a:r>
          </a:p>
        </p:txBody>
      </p:sp>
      <p:grpSp>
        <p:nvGrpSpPr>
          <p:cNvPr id="115" name="그룹 114">
            <a:extLst>
              <a:ext uri="{FF2B5EF4-FFF2-40B4-BE49-F238E27FC236}">
                <a16:creationId xmlns:a16="http://schemas.microsoft.com/office/drawing/2014/main" id="{7354AF9F-0FAF-584A-9887-23F3F4CA99A3}"/>
              </a:ext>
            </a:extLst>
          </p:cNvPr>
          <p:cNvGrpSpPr/>
          <p:nvPr/>
        </p:nvGrpSpPr>
        <p:grpSpPr>
          <a:xfrm>
            <a:off x="-1" y="1385393"/>
            <a:ext cx="24372036" cy="12193356"/>
            <a:chOff x="-200796" y="1326388"/>
            <a:chExt cx="11839813" cy="5923471"/>
          </a:xfrm>
        </p:grpSpPr>
        <p:pic>
          <p:nvPicPr>
            <p:cNvPr id="60" name="Picture 3">
              <a:extLst>
                <a:ext uri="{FF2B5EF4-FFF2-40B4-BE49-F238E27FC236}">
                  <a16:creationId xmlns:a16="http://schemas.microsoft.com/office/drawing/2014/main" id="{A08F8034-40EA-B543-A6F8-415680CA7B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0796" y="1326388"/>
              <a:ext cx="11098382" cy="394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1" name="Group 2">
              <a:extLst>
                <a:ext uri="{FF2B5EF4-FFF2-40B4-BE49-F238E27FC236}">
                  <a16:creationId xmlns:a16="http://schemas.microsoft.com/office/drawing/2014/main" id="{42A7975A-129D-AB43-BA9D-C42AD153BCE4}"/>
                </a:ext>
              </a:extLst>
            </p:cNvPr>
            <p:cNvGrpSpPr/>
            <p:nvPr/>
          </p:nvGrpSpPr>
          <p:grpSpPr>
            <a:xfrm>
              <a:off x="1925390" y="4195176"/>
              <a:ext cx="1673990" cy="3054683"/>
              <a:chOff x="2126186" y="3542670"/>
              <a:chExt cx="1673990" cy="3054683"/>
            </a:xfrm>
          </p:grpSpPr>
          <p:pic>
            <p:nvPicPr>
              <p:cNvPr id="62" name="Picture 36" descr="Screen Shot 2013-02-01 at 11.23.26 AM.png">
                <a:extLst>
                  <a:ext uri="{FF2B5EF4-FFF2-40B4-BE49-F238E27FC236}">
                    <a16:creationId xmlns:a16="http://schemas.microsoft.com/office/drawing/2014/main" id="{DCBD3D22-74E7-1E4E-A381-95809FDE7C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6152" y="6262421"/>
                <a:ext cx="1257943" cy="334932"/>
              </a:xfrm>
              <a:prstGeom prst="rect">
                <a:avLst/>
              </a:prstGeom>
            </p:spPr>
          </p:pic>
          <p:sp>
            <p:nvSpPr>
              <p:cNvPr id="63" name="Oval 10">
                <a:extLst>
                  <a:ext uri="{FF2B5EF4-FFF2-40B4-BE49-F238E27FC236}">
                    <a16:creationId xmlns:a16="http://schemas.microsoft.com/office/drawing/2014/main" id="{8D76BC19-E1E4-D546-B0F8-77699DE72802}"/>
                  </a:ext>
                </a:extLst>
              </p:cNvPr>
              <p:cNvSpPr/>
              <p:nvPr/>
            </p:nvSpPr>
            <p:spPr>
              <a:xfrm>
                <a:off x="2633871" y="4321777"/>
                <a:ext cx="268356" cy="268356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4D243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2438430" fontAlgn="base" latinLnBrk="1" hangingPunct="1">
                  <a:spcBef>
                    <a:spcPct val="0"/>
                  </a:spcBef>
                  <a:spcAft>
                    <a:spcPct val="0"/>
                  </a:spcAft>
                </a:pPr>
                <a:endParaRPr kumimoji="1" lang="ru-RU" sz="1600" kern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Rectangle 15">
                <a:extLst>
                  <a:ext uri="{FF2B5EF4-FFF2-40B4-BE49-F238E27FC236}">
                    <a16:creationId xmlns:a16="http://schemas.microsoft.com/office/drawing/2014/main" id="{8A93F128-A0B2-1A41-91F2-38823766CAE3}"/>
                  </a:ext>
                </a:extLst>
              </p:cNvPr>
              <p:cNvSpPr/>
              <p:nvPr/>
            </p:nvSpPr>
            <p:spPr>
              <a:xfrm>
                <a:off x="2315501" y="3542670"/>
                <a:ext cx="1234444" cy="4833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2438430" fontAlgn="base" latinLnBrk="1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sz="2933" b="1" kern="1200" dirty="0">
                    <a:solidFill>
                      <a:srgbClr val="0061B7"/>
                    </a:solidFill>
                    <a:latin typeface="Arial" pitchFamily="34" charset="0"/>
                    <a:ea typeface="HY태고딕" pitchFamily="18" charset="-127"/>
                    <a:cs typeface="Arial" panose="020B0604020202020204" pitchFamily="34" charset="0"/>
                  </a:rPr>
                  <a:t>Platform </a:t>
                </a:r>
              </a:p>
              <a:p>
                <a:pPr defTabSz="2438430" fontAlgn="base" latinLnBrk="1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sz="2933" b="1" kern="1200" dirty="0">
                    <a:solidFill>
                      <a:srgbClr val="0061B7"/>
                    </a:solidFill>
                    <a:latin typeface="Arial" pitchFamily="34" charset="0"/>
                    <a:ea typeface="HY태고딕" pitchFamily="18" charset="-127"/>
                    <a:cs typeface="Arial" panose="020B0604020202020204" pitchFamily="34" charset="0"/>
                  </a:rPr>
                  <a:t>Development</a:t>
                </a:r>
                <a:endParaRPr kumimoji="1" lang="ru-RU" sz="2933" kern="1200" dirty="0">
                  <a:solidFill>
                    <a:prstClr val="black"/>
                  </a:solidFill>
                  <a:latin typeface="Arial" pitchFamily="34" charset="0"/>
                  <a:ea typeface="HY태고딕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5" name="Rectangle 21">
                <a:extLst>
                  <a:ext uri="{FF2B5EF4-FFF2-40B4-BE49-F238E27FC236}">
                    <a16:creationId xmlns:a16="http://schemas.microsoft.com/office/drawing/2014/main" id="{49E7D43B-9B03-7E46-A6A1-116C1D3030FA}"/>
                  </a:ext>
                </a:extLst>
              </p:cNvPr>
              <p:cNvSpPr/>
              <p:nvPr/>
            </p:nvSpPr>
            <p:spPr>
              <a:xfrm>
                <a:off x="2126186" y="4552120"/>
                <a:ext cx="1673990" cy="10417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defTabSz="2438430" fontAlgn="base" latinLnBrk="1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sz="2667" kern="1200" dirty="0">
                    <a:solidFill>
                      <a:prstClr val="black"/>
                    </a:solidFill>
                    <a:latin typeface="Arial" pitchFamily="34" charset="0"/>
                    <a:ea typeface="HY태고딕" pitchFamily="18" charset="-127"/>
                    <a:cs typeface="Arial" panose="020B0604020202020204" pitchFamily="34" charset="0"/>
                  </a:rPr>
                  <a:t>2007 – Ethane</a:t>
                </a:r>
              </a:p>
              <a:p>
                <a:pPr algn="l" defTabSz="2438430" fontAlgn="base" latinLnBrk="1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sz="2667" kern="1200" dirty="0">
                    <a:solidFill>
                      <a:prstClr val="black"/>
                    </a:solidFill>
                    <a:latin typeface="Arial" pitchFamily="34" charset="0"/>
                    <a:ea typeface="HY태고딕" pitchFamily="18" charset="-127"/>
                    <a:cs typeface="Arial" panose="020B0604020202020204" pitchFamily="34" charset="0"/>
                  </a:rPr>
                  <a:t>2008 – </a:t>
                </a:r>
                <a:r>
                  <a:rPr kumimoji="1" lang="en-US" sz="2667" kern="1200" dirty="0" err="1">
                    <a:solidFill>
                      <a:prstClr val="black"/>
                    </a:solidFill>
                    <a:latin typeface="Arial" pitchFamily="34" charset="0"/>
                    <a:ea typeface="HY태고딕" pitchFamily="18" charset="-127"/>
                    <a:cs typeface="Arial" panose="020B0604020202020204" pitchFamily="34" charset="0"/>
                  </a:rPr>
                  <a:t>OpenFlow</a:t>
                </a:r>
                <a:endParaRPr kumimoji="1" lang="en-US" sz="2667" kern="1200" dirty="0">
                  <a:solidFill>
                    <a:prstClr val="black"/>
                  </a:solidFill>
                  <a:latin typeface="Arial" pitchFamily="34" charset="0"/>
                  <a:ea typeface="HY태고딕" pitchFamily="18" charset="-127"/>
                  <a:cs typeface="Arial" panose="020B0604020202020204" pitchFamily="34" charset="0"/>
                </a:endParaRPr>
              </a:p>
              <a:p>
                <a:pPr algn="l" defTabSz="2438430" fontAlgn="base" latinLnBrk="1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sz="2667" kern="1200" dirty="0">
                    <a:solidFill>
                      <a:prstClr val="black"/>
                    </a:solidFill>
                    <a:latin typeface="Arial" pitchFamily="34" charset="0"/>
                    <a:ea typeface="HY태고딕" pitchFamily="18" charset="-127"/>
                    <a:cs typeface="Arial" panose="020B0604020202020204" pitchFamily="34" charset="0"/>
                  </a:rPr>
                  <a:t>2009 – </a:t>
                </a:r>
                <a:r>
                  <a:rPr kumimoji="1" lang="en-US" sz="2667" kern="1200" dirty="0" err="1">
                    <a:solidFill>
                      <a:prstClr val="black"/>
                    </a:solidFill>
                    <a:latin typeface="Arial" pitchFamily="34" charset="0"/>
                    <a:ea typeface="HY태고딕" pitchFamily="18" charset="-127"/>
                    <a:cs typeface="Arial" panose="020B0604020202020204" pitchFamily="34" charset="0"/>
                  </a:rPr>
                  <a:t>FlowVisor</a:t>
                </a:r>
                <a:r>
                  <a:rPr kumimoji="1" lang="en-US" sz="2667" kern="1200" dirty="0">
                    <a:solidFill>
                      <a:prstClr val="black"/>
                    </a:solidFill>
                    <a:latin typeface="Arial" pitchFamily="34" charset="0"/>
                    <a:ea typeface="HY태고딕" pitchFamily="18" charset="-127"/>
                    <a:cs typeface="Arial" panose="020B0604020202020204" pitchFamily="34" charset="0"/>
                  </a:rPr>
                  <a:t>, </a:t>
                </a:r>
                <a:r>
                  <a:rPr kumimoji="1" lang="en-US" sz="2667" kern="1200" dirty="0" err="1">
                    <a:solidFill>
                      <a:prstClr val="black"/>
                    </a:solidFill>
                    <a:latin typeface="Arial" pitchFamily="34" charset="0"/>
                    <a:ea typeface="HY태고딕" pitchFamily="18" charset="-127"/>
                    <a:cs typeface="Arial" panose="020B0604020202020204" pitchFamily="34" charset="0"/>
                  </a:rPr>
                  <a:t>Mininet</a:t>
                </a:r>
                <a:r>
                  <a:rPr kumimoji="1" lang="en-US" sz="2667" kern="1200" dirty="0">
                    <a:solidFill>
                      <a:prstClr val="black"/>
                    </a:solidFill>
                    <a:latin typeface="Arial" pitchFamily="34" charset="0"/>
                    <a:ea typeface="HY태고딕" pitchFamily="18" charset="-127"/>
                    <a:cs typeface="Arial" panose="020B0604020202020204" pitchFamily="34" charset="0"/>
                  </a:rPr>
                  <a:t>, NOX </a:t>
                </a:r>
              </a:p>
              <a:p>
                <a:pPr algn="l" defTabSz="2438430" fontAlgn="base" latinLnBrk="1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sz="2667" kern="1200" dirty="0">
                    <a:solidFill>
                      <a:prstClr val="black"/>
                    </a:solidFill>
                    <a:latin typeface="Arial" pitchFamily="34" charset="0"/>
                    <a:ea typeface="HY태고딕" pitchFamily="18" charset="-127"/>
                    <a:cs typeface="Arial" panose="020B0604020202020204" pitchFamily="34" charset="0"/>
                  </a:rPr>
                  <a:t>2010 – Beacon</a:t>
                </a:r>
              </a:p>
            </p:txBody>
          </p:sp>
          <p:pic>
            <p:nvPicPr>
              <p:cNvPr id="66" name="Picture 12" descr="SU_Seal_Blk_pos">
                <a:extLst>
                  <a:ext uri="{FF2B5EF4-FFF2-40B4-BE49-F238E27FC236}">
                    <a16:creationId xmlns:a16="http://schemas.microsoft.com/office/drawing/2014/main" id="{70A72E93-5878-A34E-BC1C-B5785A325C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5002" y="5640658"/>
                <a:ext cx="583652" cy="5836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" name="Picture 33">
                <a:extLst>
                  <a:ext uri="{FF2B5EF4-FFF2-40B4-BE49-F238E27FC236}">
                    <a16:creationId xmlns:a16="http://schemas.microsoft.com/office/drawing/2014/main" id="{D4DD8736-2B42-604E-9DEB-AFF256A2A3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960443" y="5640658"/>
                <a:ext cx="583652" cy="583652"/>
              </a:xfrm>
              <a:prstGeom prst="rect">
                <a:avLst/>
              </a:prstGeom>
            </p:spPr>
          </p:pic>
        </p:grpSp>
        <p:grpSp>
          <p:nvGrpSpPr>
            <p:cNvPr id="68" name="Group 22">
              <a:extLst>
                <a:ext uri="{FF2B5EF4-FFF2-40B4-BE49-F238E27FC236}">
                  <a16:creationId xmlns:a16="http://schemas.microsoft.com/office/drawing/2014/main" id="{BB635FB1-0DB3-B94E-B543-4A1D8CE8494F}"/>
                </a:ext>
              </a:extLst>
            </p:cNvPr>
            <p:cNvGrpSpPr/>
            <p:nvPr/>
          </p:nvGrpSpPr>
          <p:grpSpPr>
            <a:xfrm>
              <a:off x="3523814" y="4213877"/>
              <a:ext cx="1739350" cy="2653440"/>
              <a:chOff x="3724610" y="3495738"/>
              <a:chExt cx="1739350" cy="2653440"/>
            </a:xfrm>
          </p:grpSpPr>
          <p:sp>
            <p:nvSpPr>
              <p:cNvPr id="69" name="Rectangle 7">
                <a:extLst>
                  <a:ext uri="{FF2B5EF4-FFF2-40B4-BE49-F238E27FC236}">
                    <a16:creationId xmlns:a16="http://schemas.microsoft.com/office/drawing/2014/main" id="{DBE722C3-B9BA-DD40-B5C4-5F8BC10E09EF}"/>
                  </a:ext>
                </a:extLst>
              </p:cNvPr>
              <p:cNvSpPr/>
              <p:nvPr/>
            </p:nvSpPr>
            <p:spPr>
              <a:xfrm>
                <a:off x="3724610" y="4325330"/>
                <a:ext cx="1739350" cy="12411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defTabSz="2438430" fontAlgn="base" latinLnBrk="1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sz="2667" kern="1200" dirty="0">
                    <a:solidFill>
                      <a:prstClr val="black"/>
                    </a:solidFill>
                    <a:latin typeface="Arial" pitchFamily="34" charset="0"/>
                    <a:ea typeface="HY태고딕" pitchFamily="18" charset="-127"/>
                    <a:cs typeface="Arial" panose="020B0604020202020204" pitchFamily="34" charset="0"/>
                  </a:rPr>
                  <a:t>2009 – Stanford</a:t>
                </a:r>
              </a:p>
              <a:p>
                <a:pPr algn="l" defTabSz="2438430" fontAlgn="base" latinLnBrk="1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sz="2667" kern="1200" dirty="0">
                    <a:solidFill>
                      <a:prstClr val="black"/>
                    </a:solidFill>
                    <a:latin typeface="Arial" pitchFamily="34" charset="0"/>
                    <a:ea typeface="HY태고딕" pitchFamily="18" charset="-127"/>
                    <a:cs typeface="Arial" panose="020B0604020202020204" pitchFamily="34" charset="0"/>
                  </a:rPr>
                  <a:t>2010 – GENI started </a:t>
                </a:r>
                <a:br>
                  <a:rPr kumimoji="1" lang="en-US" sz="2667" kern="1200" dirty="0">
                    <a:solidFill>
                      <a:prstClr val="black"/>
                    </a:solidFill>
                    <a:latin typeface="Arial" pitchFamily="34" charset="0"/>
                    <a:ea typeface="HY태고딕" pitchFamily="18" charset="-127"/>
                    <a:cs typeface="Arial" panose="020B0604020202020204" pitchFamily="34" charset="0"/>
                  </a:rPr>
                </a:br>
                <a:r>
                  <a:rPr kumimoji="1" lang="en-US" sz="2667" kern="1200" dirty="0">
                    <a:solidFill>
                      <a:prstClr val="black"/>
                    </a:solidFill>
                    <a:latin typeface="Arial" pitchFamily="34" charset="0"/>
                    <a:ea typeface="HY태고딕" pitchFamily="18" charset="-127"/>
                    <a:cs typeface="Arial" panose="020B0604020202020204" pitchFamily="34" charset="0"/>
                  </a:rPr>
                  <a:t>and grew to 20 </a:t>
                </a:r>
                <a:br>
                  <a:rPr kumimoji="1" lang="en-US" sz="2667" kern="1200" dirty="0">
                    <a:solidFill>
                      <a:prstClr val="black"/>
                    </a:solidFill>
                    <a:latin typeface="Arial" pitchFamily="34" charset="0"/>
                    <a:ea typeface="HY태고딕" pitchFamily="18" charset="-127"/>
                    <a:cs typeface="Arial" panose="020B0604020202020204" pitchFamily="34" charset="0"/>
                  </a:rPr>
                </a:br>
                <a:r>
                  <a:rPr kumimoji="1" lang="en-US" sz="2667" kern="1200" dirty="0">
                    <a:solidFill>
                      <a:prstClr val="black"/>
                    </a:solidFill>
                    <a:latin typeface="Arial" pitchFamily="34" charset="0"/>
                    <a:ea typeface="HY태고딕" pitchFamily="18" charset="-127"/>
                    <a:cs typeface="Arial" panose="020B0604020202020204" pitchFamily="34" charset="0"/>
                  </a:rPr>
                  <a:t>universities</a:t>
                </a:r>
              </a:p>
              <a:p>
                <a:pPr algn="l" defTabSz="2438430" fontAlgn="base" latinLnBrk="1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sz="2667" kern="1200" dirty="0">
                    <a:solidFill>
                      <a:prstClr val="black"/>
                    </a:solidFill>
                    <a:latin typeface="Arial" pitchFamily="34" charset="0"/>
                    <a:ea typeface="HY태고딕" pitchFamily="18" charset="-127"/>
                    <a:cs typeface="Arial" panose="020B0604020202020204" pitchFamily="34" charset="0"/>
                  </a:rPr>
                  <a:t>2013 – 20 more campuses to be added</a:t>
                </a:r>
                <a:endParaRPr kumimoji="1" lang="ru-RU" sz="2667" kern="1200" dirty="0">
                  <a:solidFill>
                    <a:prstClr val="black"/>
                  </a:solidFill>
                  <a:latin typeface="Arial" pitchFamily="34" charset="0"/>
                  <a:ea typeface="HY태고딕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0" name="Oval 9">
                <a:extLst>
                  <a:ext uri="{FF2B5EF4-FFF2-40B4-BE49-F238E27FC236}">
                    <a16:creationId xmlns:a16="http://schemas.microsoft.com/office/drawing/2014/main" id="{D7FABB44-F7D9-774C-9572-468DFDE963C8}"/>
                  </a:ext>
                </a:extLst>
              </p:cNvPr>
              <p:cNvSpPr/>
              <p:nvPr/>
            </p:nvSpPr>
            <p:spPr>
              <a:xfrm>
                <a:off x="4203271" y="3969098"/>
                <a:ext cx="391015" cy="39101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4D243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2438430" fontAlgn="base" latinLnBrk="1" hangingPunct="1">
                  <a:spcBef>
                    <a:spcPct val="0"/>
                  </a:spcBef>
                  <a:spcAft>
                    <a:spcPct val="0"/>
                  </a:spcAft>
                </a:pPr>
                <a:endParaRPr kumimoji="1" lang="ru-RU" sz="1600" kern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Rectangle 16">
                <a:extLst>
                  <a:ext uri="{FF2B5EF4-FFF2-40B4-BE49-F238E27FC236}">
                    <a16:creationId xmlns:a16="http://schemas.microsoft.com/office/drawing/2014/main" id="{C4E77D1E-4B46-8749-83E9-25DA3F7DC35F}"/>
                  </a:ext>
                </a:extLst>
              </p:cNvPr>
              <p:cNvSpPr/>
              <p:nvPr/>
            </p:nvSpPr>
            <p:spPr>
              <a:xfrm>
                <a:off x="3808713" y="3495738"/>
                <a:ext cx="1234444" cy="2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2438430" fontAlgn="base" latinLnBrk="1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sz="2933" b="1" kern="1200" dirty="0">
                    <a:solidFill>
                      <a:srgbClr val="0061B7"/>
                    </a:solidFill>
                    <a:latin typeface="Arial" pitchFamily="34" charset="0"/>
                    <a:ea typeface="HY태고딕" pitchFamily="18" charset="-127"/>
                    <a:cs typeface="Arial" panose="020B0604020202020204" pitchFamily="34" charset="0"/>
                  </a:rPr>
                  <a:t>Deployments</a:t>
                </a:r>
                <a:endParaRPr kumimoji="1" lang="ru-RU" sz="2933" kern="1200" dirty="0">
                  <a:solidFill>
                    <a:prstClr val="black"/>
                  </a:solidFill>
                  <a:latin typeface="Arial" pitchFamily="34" charset="0"/>
                  <a:ea typeface="HY태고딕" pitchFamily="18" charset="-127"/>
                  <a:cs typeface="Arial" panose="020B0604020202020204" pitchFamily="34" charset="0"/>
                </a:endParaRPr>
              </a:p>
            </p:txBody>
          </p:sp>
          <p:pic>
            <p:nvPicPr>
              <p:cNvPr id="72" name="Picture 37">
                <a:extLst>
                  <a:ext uri="{FF2B5EF4-FFF2-40B4-BE49-F238E27FC236}">
                    <a16:creationId xmlns:a16="http://schemas.microsoft.com/office/drawing/2014/main" id="{16EC9C8A-C163-9949-A781-F220B38FDB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06660" y="5710324"/>
                <a:ext cx="518123" cy="383133"/>
              </a:xfrm>
              <a:prstGeom prst="rect">
                <a:avLst/>
              </a:prstGeom>
            </p:spPr>
          </p:pic>
          <p:pic>
            <p:nvPicPr>
              <p:cNvPr id="73" name="Picture 41">
                <a:extLst>
                  <a:ext uri="{FF2B5EF4-FFF2-40B4-BE49-F238E27FC236}">
                    <a16:creationId xmlns:a16="http://schemas.microsoft.com/office/drawing/2014/main" id="{D5A2CAA5-763D-F144-8F2B-EF652DA58E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15582" y="5674067"/>
                <a:ext cx="598288" cy="475111"/>
              </a:xfrm>
              <a:prstGeom prst="rect">
                <a:avLst/>
              </a:prstGeom>
            </p:spPr>
          </p:pic>
        </p:grpSp>
        <p:grpSp>
          <p:nvGrpSpPr>
            <p:cNvPr id="74" name="Group 12">
              <a:extLst>
                <a:ext uri="{FF2B5EF4-FFF2-40B4-BE49-F238E27FC236}">
                  <a16:creationId xmlns:a16="http://schemas.microsoft.com/office/drawing/2014/main" id="{969AB675-5A70-124D-8F8D-6B2DA6ADBECF}"/>
                </a:ext>
              </a:extLst>
            </p:cNvPr>
            <p:cNvGrpSpPr/>
            <p:nvPr/>
          </p:nvGrpSpPr>
          <p:grpSpPr>
            <a:xfrm>
              <a:off x="5093045" y="3809558"/>
              <a:ext cx="2253067" cy="3120624"/>
              <a:chOff x="5293841" y="2723320"/>
              <a:chExt cx="2253067" cy="3120624"/>
            </a:xfrm>
          </p:grpSpPr>
          <p:sp>
            <p:nvSpPr>
              <p:cNvPr id="75" name="Oval 8">
                <a:extLst>
                  <a:ext uri="{FF2B5EF4-FFF2-40B4-BE49-F238E27FC236}">
                    <a16:creationId xmlns:a16="http://schemas.microsoft.com/office/drawing/2014/main" id="{6774E216-A171-1547-B646-2FE44629AA5D}"/>
                  </a:ext>
                </a:extLst>
              </p:cNvPr>
              <p:cNvSpPr/>
              <p:nvPr/>
            </p:nvSpPr>
            <p:spPr>
              <a:xfrm>
                <a:off x="5768838" y="3232929"/>
                <a:ext cx="474363" cy="474363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4D243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2438430" fontAlgn="base" latinLnBrk="1" hangingPunct="1">
                  <a:spcBef>
                    <a:spcPct val="0"/>
                  </a:spcBef>
                  <a:spcAft>
                    <a:spcPct val="0"/>
                  </a:spcAft>
                </a:pPr>
                <a:endParaRPr kumimoji="1" lang="ru-RU" sz="1600" kern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Rectangle 17">
                <a:extLst>
                  <a:ext uri="{FF2B5EF4-FFF2-40B4-BE49-F238E27FC236}">
                    <a16:creationId xmlns:a16="http://schemas.microsoft.com/office/drawing/2014/main" id="{757737BB-1CAC-B444-94F9-A7B6E82DC521}"/>
                  </a:ext>
                </a:extLst>
              </p:cNvPr>
              <p:cNvSpPr/>
              <p:nvPr/>
            </p:nvSpPr>
            <p:spPr>
              <a:xfrm>
                <a:off x="5293841" y="2723320"/>
                <a:ext cx="1477408" cy="2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2438430" fontAlgn="base" latinLnBrk="1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sz="2933" b="1" kern="1200" dirty="0">
                    <a:solidFill>
                      <a:srgbClr val="0061B7"/>
                    </a:solidFill>
                    <a:latin typeface="Arial" pitchFamily="34" charset="0"/>
                    <a:ea typeface="HY태고딕" pitchFamily="18" charset="-127"/>
                    <a:cs typeface="Arial" panose="020B0604020202020204" pitchFamily="34" charset="0"/>
                  </a:rPr>
                  <a:t>Demonstrations</a:t>
                </a:r>
                <a:endParaRPr kumimoji="1" lang="ru-RU" sz="2933" kern="1200" dirty="0">
                  <a:solidFill>
                    <a:prstClr val="black"/>
                  </a:solidFill>
                  <a:latin typeface="Arial" pitchFamily="34" charset="0"/>
                  <a:ea typeface="HY태고딕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7" name="Rectangle 14">
                <a:extLst>
                  <a:ext uri="{FF2B5EF4-FFF2-40B4-BE49-F238E27FC236}">
                    <a16:creationId xmlns:a16="http://schemas.microsoft.com/office/drawing/2014/main" id="{8E812C66-23EF-EA4B-9327-835524756988}"/>
                  </a:ext>
                </a:extLst>
              </p:cNvPr>
              <p:cNvSpPr/>
              <p:nvPr/>
            </p:nvSpPr>
            <p:spPr>
              <a:xfrm>
                <a:off x="5466521" y="3745159"/>
                <a:ext cx="2080387" cy="643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defTabSz="2438430" fontAlgn="base" latinLnBrk="1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sz="2667" kern="1200" dirty="0">
                    <a:solidFill>
                      <a:prstClr val="black"/>
                    </a:solidFill>
                    <a:latin typeface="Arial" pitchFamily="34" charset="0"/>
                    <a:ea typeface="HY태고딕" pitchFamily="18" charset="-127"/>
                    <a:cs typeface="Arial" panose="020B0604020202020204" pitchFamily="34" charset="0"/>
                  </a:rPr>
                  <a:t>2008-2011 – SIGCOMM</a:t>
                </a:r>
              </a:p>
              <a:p>
                <a:pPr algn="l" defTabSz="2438430" fontAlgn="base" latinLnBrk="1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sz="2667" kern="1200" dirty="0">
                    <a:solidFill>
                      <a:prstClr val="black"/>
                    </a:solidFill>
                    <a:latin typeface="Arial" pitchFamily="34" charset="0"/>
                    <a:ea typeface="HY태고딕" pitchFamily="18" charset="-127"/>
                    <a:cs typeface="Arial" panose="020B0604020202020204" pitchFamily="34" charset="0"/>
                  </a:rPr>
                  <a:t>2011 – Open Networking Summit, </a:t>
                </a:r>
                <a:r>
                  <a:rPr kumimoji="1" lang="en-US" sz="2667" kern="1200" dirty="0" err="1">
                    <a:solidFill>
                      <a:prstClr val="black"/>
                    </a:solidFill>
                    <a:latin typeface="Arial" pitchFamily="34" charset="0"/>
                    <a:ea typeface="HY태고딕" pitchFamily="18" charset="-127"/>
                    <a:cs typeface="Arial" panose="020B0604020202020204" pitchFamily="34" charset="0"/>
                  </a:rPr>
                  <a:t>Interop</a:t>
                </a:r>
                <a:endParaRPr kumimoji="1" lang="en-US" sz="2667" kern="1200" dirty="0">
                  <a:solidFill>
                    <a:prstClr val="black"/>
                  </a:solidFill>
                  <a:latin typeface="Arial" pitchFamily="34" charset="0"/>
                  <a:ea typeface="HY태고딕" pitchFamily="18" charset="-127"/>
                  <a:cs typeface="Arial" panose="020B0604020202020204" pitchFamily="34" charset="0"/>
                </a:endParaRPr>
              </a:p>
            </p:txBody>
          </p:sp>
          <p:pic>
            <p:nvPicPr>
              <p:cNvPr id="78" name="Picture 8">
                <a:extLst>
                  <a:ext uri="{FF2B5EF4-FFF2-40B4-BE49-F238E27FC236}">
                    <a16:creationId xmlns:a16="http://schemas.microsoft.com/office/drawing/2014/main" id="{7C863E84-D0D3-5242-8AC4-A83DD9729F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49273" y="4495547"/>
                <a:ext cx="437216" cy="4769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9" name="Picture 9">
                <a:extLst>
                  <a:ext uri="{FF2B5EF4-FFF2-40B4-BE49-F238E27FC236}">
                    <a16:creationId xmlns:a16="http://schemas.microsoft.com/office/drawing/2014/main" id="{7E4E9389-E747-0846-A8D6-6C56C9009F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49273" y="5061350"/>
                <a:ext cx="969824" cy="2146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0" name="Picture 10">
                <a:extLst>
                  <a:ext uri="{FF2B5EF4-FFF2-40B4-BE49-F238E27FC236}">
                    <a16:creationId xmlns:a16="http://schemas.microsoft.com/office/drawing/2014/main" id="{DCFC3CC6-450D-E849-B702-1CACA5E5DE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3280" y="5387893"/>
                <a:ext cx="522147" cy="4560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1" name="Picture 42">
                <a:extLst>
                  <a:ext uri="{FF2B5EF4-FFF2-40B4-BE49-F238E27FC236}">
                    <a16:creationId xmlns:a16="http://schemas.microsoft.com/office/drawing/2014/main" id="{F896780E-A0C4-014B-A962-C81B1CF548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1133" y="4437885"/>
                <a:ext cx="1007643" cy="542878"/>
              </a:xfrm>
              <a:prstGeom prst="rect">
                <a:avLst/>
              </a:prstGeom>
            </p:spPr>
          </p:pic>
        </p:grpSp>
        <p:grpSp>
          <p:nvGrpSpPr>
            <p:cNvPr id="82" name="그룹 81">
              <a:extLst>
                <a:ext uri="{FF2B5EF4-FFF2-40B4-BE49-F238E27FC236}">
                  <a16:creationId xmlns:a16="http://schemas.microsoft.com/office/drawing/2014/main" id="{48CF2040-3BB0-7446-A9DF-989D80F747A5}"/>
                </a:ext>
              </a:extLst>
            </p:cNvPr>
            <p:cNvGrpSpPr/>
            <p:nvPr/>
          </p:nvGrpSpPr>
          <p:grpSpPr>
            <a:xfrm>
              <a:off x="7287695" y="3581444"/>
              <a:ext cx="1660795" cy="2518530"/>
              <a:chOff x="7826735" y="3066505"/>
              <a:chExt cx="1660795" cy="2518530"/>
            </a:xfrm>
          </p:grpSpPr>
          <p:sp>
            <p:nvSpPr>
              <p:cNvPr id="83" name="Oval 3">
                <a:extLst>
                  <a:ext uri="{FF2B5EF4-FFF2-40B4-BE49-F238E27FC236}">
                    <a16:creationId xmlns:a16="http://schemas.microsoft.com/office/drawing/2014/main" id="{B6AFFDF8-8F5C-A74F-B130-6F84828626A2}"/>
                  </a:ext>
                </a:extLst>
              </p:cNvPr>
              <p:cNvSpPr/>
              <p:nvPr/>
            </p:nvSpPr>
            <p:spPr>
              <a:xfrm>
                <a:off x="8201209" y="3066505"/>
                <a:ext cx="596348" cy="596348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4D243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2438430" fontAlgn="base" latinLnBrk="1" hangingPunct="1">
                  <a:spcBef>
                    <a:spcPct val="0"/>
                  </a:spcBef>
                  <a:spcAft>
                    <a:spcPct val="0"/>
                  </a:spcAft>
                </a:pPr>
                <a:endParaRPr kumimoji="1" lang="ru-RU" sz="1600" kern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Rectangle 20">
                <a:extLst>
                  <a:ext uri="{FF2B5EF4-FFF2-40B4-BE49-F238E27FC236}">
                    <a16:creationId xmlns:a16="http://schemas.microsoft.com/office/drawing/2014/main" id="{81338748-84E3-8045-AB3C-D1E8CF574169}"/>
                  </a:ext>
                </a:extLst>
              </p:cNvPr>
              <p:cNvSpPr/>
              <p:nvPr/>
            </p:nvSpPr>
            <p:spPr>
              <a:xfrm>
                <a:off x="7826735" y="3775604"/>
                <a:ext cx="1660795" cy="8424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defTabSz="2438430" fontAlgn="base" latinLnBrk="1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sz="2667" kern="1200" dirty="0">
                    <a:solidFill>
                      <a:prstClr val="black"/>
                    </a:solidFill>
                    <a:latin typeface="Arial" pitchFamily="34" charset="0"/>
                    <a:ea typeface="HY태고딕" pitchFamily="18" charset="-127"/>
                    <a:cs typeface="Arial" panose="020B0604020202020204" pitchFamily="34" charset="0"/>
                  </a:rPr>
                  <a:t>2012 –Define SDN research agenda </a:t>
                </a:r>
                <a:br>
                  <a:rPr kumimoji="1" lang="en-US" sz="2667" kern="1200" dirty="0">
                    <a:solidFill>
                      <a:prstClr val="black"/>
                    </a:solidFill>
                    <a:latin typeface="Arial" pitchFamily="34" charset="0"/>
                    <a:ea typeface="HY태고딕" pitchFamily="18" charset="-127"/>
                    <a:cs typeface="Arial" panose="020B0604020202020204" pitchFamily="34" charset="0"/>
                  </a:rPr>
                </a:br>
                <a:r>
                  <a:rPr kumimoji="1" lang="en-US" sz="2667" kern="1200" dirty="0">
                    <a:solidFill>
                      <a:prstClr val="black"/>
                    </a:solidFill>
                    <a:latin typeface="Arial" pitchFamily="34" charset="0"/>
                    <a:ea typeface="HY태고딕" pitchFamily="18" charset="-127"/>
                    <a:cs typeface="Arial" panose="020B0604020202020204" pitchFamily="34" charset="0"/>
                  </a:rPr>
                  <a:t>for the coming </a:t>
                </a:r>
                <a:br>
                  <a:rPr kumimoji="1" lang="en-US" sz="2667" kern="1200" dirty="0">
                    <a:solidFill>
                      <a:prstClr val="black"/>
                    </a:solidFill>
                    <a:latin typeface="Arial" pitchFamily="34" charset="0"/>
                    <a:ea typeface="HY태고딕" pitchFamily="18" charset="-127"/>
                    <a:cs typeface="Arial" panose="020B0604020202020204" pitchFamily="34" charset="0"/>
                  </a:rPr>
                </a:br>
                <a:r>
                  <a:rPr kumimoji="1" lang="en-US" sz="2667" kern="1200" dirty="0">
                    <a:solidFill>
                      <a:prstClr val="black"/>
                    </a:solidFill>
                    <a:latin typeface="Arial" pitchFamily="34" charset="0"/>
                    <a:ea typeface="HY태고딕" pitchFamily="18" charset="-127"/>
                    <a:cs typeface="Arial" panose="020B0604020202020204" pitchFamily="34" charset="0"/>
                  </a:rPr>
                  <a:t>years</a:t>
                </a:r>
              </a:p>
            </p:txBody>
          </p:sp>
          <p:pic>
            <p:nvPicPr>
              <p:cNvPr id="85" name="Picture 6">
                <a:extLst>
                  <a:ext uri="{FF2B5EF4-FFF2-40B4-BE49-F238E27FC236}">
                    <a16:creationId xmlns:a16="http://schemas.microsoft.com/office/drawing/2014/main" id="{A646221D-CC02-0345-A604-B60AF62E31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3598" y="4724824"/>
                <a:ext cx="968972" cy="3708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6" name="Picture 30" descr="ONLABLogo.png">
                <a:extLst>
                  <a:ext uri="{FF2B5EF4-FFF2-40B4-BE49-F238E27FC236}">
                    <a16:creationId xmlns:a16="http://schemas.microsoft.com/office/drawing/2014/main" id="{315E34F2-63E0-B742-BC1A-A9DCF64B1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9630" y="5166245"/>
                <a:ext cx="1269254" cy="418790"/>
              </a:xfrm>
              <a:prstGeom prst="rect">
                <a:avLst/>
              </a:prstGeom>
            </p:spPr>
          </p:pic>
        </p:grpSp>
        <p:sp>
          <p:nvSpPr>
            <p:cNvPr id="87" name="Rectangle 38">
              <a:extLst>
                <a:ext uri="{FF2B5EF4-FFF2-40B4-BE49-F238E27FC236}">
                  <a16:creationId xmlns:a16="http://schemas.microsoft.com/office/drawing/2014/main" id="{AFA41AEF-1B1F-9A49-BACA-8678DA92819C}"/>
                </a:ext>
              </a:extLst>
            </p:cNvPr>
            <p:cNvSpPr/>
            <p:nvPr/>
          </p:nvSpPr>
          <p:spPr>
            <a:xfrm>
              <a:off x="7825223" y="2333874"/>
              <a:ext cx="1162801" cy="2641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438430" fontAlgn="base" latinLnBrk="1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sz="2933" b="1" kern="1200" dirty="0">
                  <a:solidFill>
                    <a:srgbClr val="0061B7"/>
                  </a:solidFill>
                  <a:latin typeface="Arial" pitchFamily="34" charset="0"/>
                  <a:ea typeface="HY태고딕" pitchFamily="18" charset="-127"/>
                  <a:cs typeface="Arial" panose="020B0604020202020204" pitchFamily="34" charset="0"/>
                </a:rPr>
                <a:t>And Beyond</a:t>
              </a:r>
              <a:endParaRPr kumimoji="1" lang="ru-RU" sz="2933" kern="1200" dirty="0">
                <a:solidFill>
                  <a:prstClr val="black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  <p:grpSp>
          <p:nvGrpSpPr>
            <p:cNvPr id="88" name="Group 5">
              <a:extLst>
                <a:ext uri="{FF2B5EF4-FFF2-40B4-BE49-F238E27FC236}">
                  <a16:creationId xmlns:a16="http://schemas.microsoft.com/office/drawing/2014/main" id="{31219D0E-024D-4B4B-9B0A-9EC0D2A93E9A}"/>
                </a:ext>
              </a:extLst>
            </p:cNvPr>
            <p:cNvGrpSpPr/>
            <p:nvPr/>
          </p:nvGrpSpPr>
          <p:grpSpPr>
            <a:xfrm>
              <a:off x="405399" y="4743709"/>
              <a:ext cx="1438190" cy="1797714"/>
              <a:chOff x="606195" y="4025570"/>
              <a:chExt cx="1438190" cy="1797714"/>
            </a:xfrm>
          </p:grpSpPr>
          <p:sp>
            <p:nvSpPr>
              <p:cNvPr id="89" name="Oval 11">
                <a:extLst>
                  <a:ext uri="{FF2B5EF4-FFF2-40B4-BE49-F238E27FC236}">
                    <a16:creationId xmlns:a16="http://schemas.microsoft.com/office/drawing/2014/main" id="{676F7E22-D4EA-1642-B671-10E0F74FF468}"/>
                  </a:ext>
                </a:extLst>
              </p:cNvPr>
              <p:cNvSpPr/>
              <p:nvPr/>
            </p:nvSpPr>
            <p:spPr>
              <a:xfrm>
                <a:off x="1099256" y="4426868"/>
                <a:ext cx="155070" cy="15507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4D243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2438430" fontAlgn="base" latinLnBrk="1" hangingPunct="1">
                  <a:spcBef>
                    <a:spcPct val="0"/>
                  </a:spcBef>
                  <a:spcAft>
                    <a:spcPct val="0"/>
                  </a:spcAft>
                </a:pPr>
                <a:endParaRPr kumimoji="1" lang="ru-RU" sz="1600" kern="1200">
                  <a:ln w="6350"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Rectangle 4">
                <a:extLst>
                  <a:ext uri="{FF2B5EF4-FFF2-40B4-BE49-F238E27FC236}">
                    <a16:creationId xmlns:a16="http://schemas.microsoft.com/office/drawing/2014/main" id="{48CB76C6-A17C-3C43-AF5D-0A458DB18001}"/>
                  </a:ext>
                </a:extLst>
              </p:cNvPr>
              <p:cNvSpPr/>
              <p:nvPr/>
            </p:nvSpPr>
            <p:spPr>
              <a:xfrm>
                <a:off x="707192" y="4025570"/>
                <a:ext cx="899590" cy="2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2438430" fontAlgn="base" latinLnBrk="1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sz="2933" b="1" kern="1200" dirty="0">
                    <a:solidFill>
                      <a:srgbClr val="0061B7"/>
                    </a:solidFill>
                    <a:latin typeface="Arial" pitchFamily="34" charset="0"/>
                    <a:ea typeface="HY태고딕" pitchFamily="18" charset="-127"/>
                    <a:cs typeface="Arial" panose="020B0604020202020204" pitchFamily="34" charset="0"/>
                  </a:rPr>
                  <a:t>Invention</a:t>
                </a:r>
                <a:endParaRPr kumimoji="1" lang="ru-RU" sz="2933" kern="1200" dirty="0">
                  <a:solidFill>
                    <a:prstClr val="black"/>
                  </a:solidFill>
                  <a:latin typeface="Arial" pitchFamily="34" charset="0"/>
                  <a:ea typeface="HY태고딕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91" name="Rectangle 6">
                <a:extLst>
                  <a:ext uri="{FF2B5EF4-FFF2-40B4-BE49-F238E27FC236}">
                    <a16:creationId xmlns:a16="http://schemas.microsoft.com/office/drawing/2014/main" id="{92975520-164A-3645-B165-5ED5FBFE0815}"/>
                  </a:ext>
                </a:extLst>
              </p:cNvPr>
              <p:cNvSpPr/>
              <p:nvPr/>
            </p:nvSpPr>
            <p:spPr>
              <a:xfrm>
                <a:off x="606196" y="4665626"/>
                <a:ext cx="1438189" cy="4436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defTabSz="2438430" fontAlgn="base" latinLnBrk="1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sz="2667" kern="1200" dirty="0">
                    <a:solidFill>
                      <a:prstClr val="black"/>
                    </a:solidFill>
                    <a:latin typeface="Arial" pitchFamily="34" charset="0"/>
                    <a:ea typeface="HY태고딕" pitchFamily="18" charset="-127"/>
                    <a:cs typeface="Arial" panose="020B0604020202020204" pitchFamily="34" charset="0"/>
                  </a:rPr>
                  <a:t>2007 – Creation of SDN Concept</a:t>
                </a:r>
              </a:p>
            </p:txBody>
          </p:sp>
          <p:pic>
            <p:nvPicPr>
              <p:cNvPr id="92" name="Picture 12" descr="SU_Seal_Blk_pos">
                <a:extLst>
                  <a:ext uri="{FF2B5EF4-FFF2-40B4-BE49-F238E27FC236}">
                    <a16:creationId xmlns:a16="http://schemas.microsoft.com/office/drawing/2014/main" id="{94B71F8E-B0B2-F040-94F0-37CA0F1D70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6195" y="5229957"/>
                <a:ext cx="583652" cy="5836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3" name="Picture 35">
                <a:extLst>
                  <a:ext uri="{FF2B5EF4-FFF2-40B4-BE49-F238E27FC236}">
                    <a16:creationId xmlns:a16="http://schemas.microsoft.com/office/drawing/2014/main" id="{5D0A2D23-8912-6246-9286-6D15AB3736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254326" y="5239632"/>
                <a:ext cx="583652" cy="583652"/>
              </a:xfrm>
              <a:prstGeom prst="rect">
                <a:avLst/>
              </a:prstGeom>
            </p:spPr>
          </p:pic>
        </p:grpSp>
        <p:sp>
          <p:nvSpPr>
            <p:cNvPr id="94" name="모서리가 둥근 직사각형 93">
              <a:extLst>
                <a:ext uri="{FF2B5EF4-FFF2-40B4-BE49-F238E27FC236}">
                  <a16:creationId xmlns:a16="http://schemas.microsoft.com/office/drawing/2014/main" id="{EB6CD77B-157B-C044-A018-E05E05675D7A}"/>
                </a:ext>
              </a:extLst>
            </p:cNvPr>
            <p:cNvSpPr/>
            <p:nvPr/>
          </p:nvSpPr>
          <p:spPr bwMode="auto">
            <a:xfrm>
              <a:off x="50724" y="1519684"/>
              <a:ext cx="3787511" cy="2373943"/>
            </a:xfrm>
            <a:prstGeom prst="roundRect">
              <a:avLst>
                <a:gd name="adj" fmla="val 7023"/>
              </a:avLst>
            </a:prstGeom>
            <a:ln>
              <a:headEnd/>
              <a:tailEnd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lIns="243680" tIns="121845" rIns="243680" bIns="121845" rtlCol="0" anchor="ctr"/>
            <a:lstStyle/>
            <a:p>
              <a:pPr defTabSz="2438430" fontAlgn="base" latinLnBrk="1" hangingPunct="1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600" kern="120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pic>
          <p:nvPicPr>
            <p:cNvPr id="96" name="Picture 69">
              <a:extLst>
                <a:ext uri="{FF2B5EF4-FFF2-40B4-BE49-F238E27FC236}">
                  <a16:creationId xmlns:a16="http://schemas.microsoft.com/office/drawing/2014/main" id="{8A5B1144-9CFD-A94C-8DDC-879FECCED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346112" y="1792572"/>
              <a:ext cx="1530139" cy="584235"/>
            </a:xfrm>
            <a:prstGeom prst="rect">
              <a:avLst/>
            </a:prstGeom>
          </p:spPr>
        </p:pic>
        <p:pic>
          <p:nvPicPr>
            <p:cNvPr id="97" name="Picture 70">
              <a:extLst>
                <a:ext uri="{FF2B5EF4-FFF2-40B4-BE49-F238E27FC236}">
                  <a16:creationId xmlns:a16="http://schemas.microsoft.com/office/drawing/2014/main" id="{6C11277E-F16E-4643-9570-B35D9A0B00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t="16457" b="5313"/>
            <a:stretch/>
          </p:blipFill>
          <p:spPr>
            <a:xfrm>
              <a:off x="7460590" y="1502608"/>
              <a:ext cx="1304731" cy="389715"/>
            </a:xfrm>
            <a:prstGeom prst="rect">
              <a:avLst/>
            </a:prstGeom>
          </p:spPr>
        </p:pic>
        <p:pic>
          <p:nvPicPr>
            <p:cNvPr id="98" name="Picture 71">
              <a:extLst>
                <a:ext uri="{FF2B5EF4-FFF2-40B4-BE49-F238E27FC236}">
                  <a16:creationId xmlns:a16="http://schemas.microsoft.com/office/drawing/2014/main" id="{BFA61200-81B0-B249-B135-828C5A870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936131" y="3127728"/>
              <a:ext cx="991797" cy="378686"/>
            </a:xfrm>
            <a:prstGeom prst="rect">
              <a:avLst/>
            </a:prstGeom>
          </p:spPr>
        </p:pic>
        <p:pic>
          <p:nvPicPr>
            <p:cNvPr id="99" name="Picture 72">
              <a:extLst>
                <a:ext uri="{FF2B5EF4-FFF2-40B4-BE49-F238E27FC236}">
                  <a16:creationId xmlns:a16="http://schemas.microsoft.com/office/drawing/2014/main" id="{7F6681AD-EF04-7E43-A4CB-495608508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037825" y="2401799"/>
              <a:ext cx="1118569" cy="427090"/>
            </a:xfrm>
            <a:prstGeom prst="rect">
              <a:avLst/>
            </a:prstGeom>
          </p:spPr>
        </p:pic>
        <p:pic>
          <p:nvPicPr>
            <p:cNvPr id="100" name="Picture 73">
              <a:extLst>
                <a:ext uri="{FF2B5EF4-FFF2-40B4-BE49-F238E27FC236}">
                  <a16:creationId xmlns:a16="http://schemas.microsoft.com/office/drawing/2014/main" id="{80020139-83AC-A34B-8411-FD993C5D55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t="22336" b="30000"/>
            <a:stretch/>
          </p:blipFill>
          <p:spPr>
            <a:xfrm>
              <a:off x="5122299" y="2574100"/>
              <a:ext cx="1214803" cy="372227"/>
            </a:xfrm>
            <a:prstGeom prst="rect">
              <a:avLst/>
            </a:prstGeom>
          </p:spPr>
        </p:pic>
        <p:pic>
          <p:nvPicPr>
            <p:cNvPr id="101" name="Picture 75">
              <a:extLst>
                <a:ext uri="{FF2B5EF4-FFF2-40B4-BE49-F238E27FC236}">
                  <a16:creationId xmlns:a16="http://schemas.microsoft.com/office/drawing/2014/main" id="{CD93494D-3984-0248-9DD6-1273900F24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22100" r="22549"/>
            <a:stretch/>
          </p:blipFill>
          <p:spPr>
            <a:xfrm>
              <a:off x="5274959" y="1519350"/>
              <a:ext cx="792480" cy="546661"/>
            </a:xfrm>
            <a:prstGeom prst="rect">
              <a:avLst/>
            </a:prstGeom>
          </p:spPr>
        </p:pic>
        <p:pic>
          <p:nvPicPr>
            <p:cNvPr id="102" name="Picture 76">
              <a:extLst>
                <a:ext uri="{FF2B5EF4-FFF2-40B4-BE49-F238E27FC236}">
                  <a16:creationId xmlns:a16="http://schemas.microsoft.com/office/drawing/2014/main" id="{40785E47-5414-5C4B-A414-88D77F016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904431" y="1843662"/>
              <a:ext cx="1066801" cy="409764"/>
            </a:xfrm>
            <a:prstGeom prst="rect">
              <a:avLst/>
            </a:prstGeom>
          </p:spPr>
        </p:pic>
        <p:pic>
          <p:nvPicPr>
            <p:cNvPr id="103" name="Picture 79">
              <a:extLst>
                <a:ext uri="{FF2B5EF4-FFF2-40B4-BE49-F238E27FC236}">
                  <a16:creationId xmlns:a16="http://schemas.microsoft.com/office/drawing/2014/main" id="{D851D44F-E12A-C445-85FB-BE995D8EC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990045" y="3457432"/>
              <a:ext cx="690447" cy="695379"/>
            </a:xfrm>
            <a:prstGeom prst="rect">
              <a:avLst/>
            </a:prstGeom>
          </p:spPr>
        </p:pic>
        <p:pic>
          <p:nvPicPr>
            <p:cNvPr id="104" name="Picture 6">
              <a:extLst>
                <a:ext uri="{FF2B5EF4-FFF2-40B4-BE49-F238E27FC236}">
                  <a16:creationId xmlns:a16="http://schemas.microsoft.com/office/drawing/2014/main" id="{515DCAB0-5CA8-4D42-BED3-A30B35E420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1546" y="3121554"/>
              <a:ext cx="847209" cy="3242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" name="Picture 2" descr="ciena.jpg">
              <a:extLst>
                <a:ext uri="{FF2B5EF4-FFF2-40B4-BE49-F238E27FC236}">
                  <a16:creationId xmlns:a16="http://schemas.microsoft.com/office/drawing/2014/main" id="{FEFAD8AA-D9FE-B142-81DB-CE043C51A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4621" y="2091116"/>
              <a:ext cx="906698" cy="286326"/>
            </a:xfrm>
            <a:prstGeom prst="rect">
              <a:avLst/>
            </a:prstGeom>
          </p:spPr>
        </p:pic>
        <p:grpSp>
          <p:nvGrpSpPr>
            <p:cNvPr id="106" name="그룹 105">
              <a:extLst>
                <a:ext uri="{FF2B5EF4-FFF2-40B4-BE49-F238E27FC236}">
                  <a16:creationId xmlns:a16="http://schemas.microsoft.com/office/drawing/2014/main" id="{8B25613D-3BA0-F241-8E98-B69CA5D7BDDE}"/>
                </a:ext>
              </a:extLst>
            </p:cNvPr>
            <p:cNvGrpSpPr/>
            <p:nvPr/>
          </p:nvGrpSpPr>
          <p:grpSpPr>
            <a:xfrm>
              <a:off x="9036436" y="2504522"/>
              <a:ext cx="2602581" cy="2727397"/>
              <a:chOff x="9575476" y="1989583"/>
              <a:chExt cx="2602581" cy="2727397"/>
            </a:xfrm>
          </p:grpSpPr>
          <p:sp>
            <p:nvSpPr>
              <p:cNvPr id="107" name="Oval 3">
                <a:extLst>
                  <a:ext uri="{FF2B5EF4-FFF2-40B4-BE49-F238E27FC236}">
                    <a16:creationId xmlns:a16="http://schemas.microsoft.com/office/drawing/2014/main" id="{39F4AC31-D7D8-2B40-849A-1DD60EC9BAA4}"/>
                  </a:ext>
                </a:extLst>
              </p:cNvPr>
              <p:cNvSpPr/>
              <p:nvPr/>
            </p:nvSpPr>
            <p:spPr>
              <a:xfrm>
                <a:off x="9758795" y="1989583"/>
                <a:ext cx="820305" cy="82030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4D243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2438430" fontAlgn="base" latinLnBrk="1" hangingPunct="1">
                  <a:spcBef>
                    <a:spcPct val="0"/>
                  </a:spcBef>
                  <a:spcAft>
                    <a:spcPct val="0"/>
                  </a:spcAft>
                </a:pPr>
                <a:endParaRPr kumimoji="1" lang="ru-RU" sz="1600" kern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Rectangle 20">
                <a:extLst>
                  <a:ext uri="{FF2B5EF4-FFF2-40B4-BE49-F238E27FC236}">
                    <a16:creationId xmlns:a16="http://schemas.microsoft.com/office/drawing/2014/main" id="{65ADCC02-C9EB-964F-955E-5D84C92FB8D4}"/>
                  </a:ext>
                </a:extLst>
              </p:cNvPr>
              <p:cNvSpPr/>
              <p:nvPr/>
            </p:nvSpPr>
            <p:spPr>
              <a:xfrm>
                <a:off x="9805212" y="2878217"/>
                <a:ext cx="1671820" cy="4436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2438430" fontAlgn="base" latinLnBrk="1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sz="2667" kern="1200" dirty="0">
                    <a:solidFill>
                      <a:prstClr val="black"/>
                    </a:solidFill>
                    <a:latin typeface="Arial" pitchFamily="34" charset="0"/>
                    <a:ea typeface="HY태고딕" pitchFamily="18" charset="-127"/>
                    <a:cs typeface="Arial" panose="020B0604020202020204" pitchFamily="34" charset="0"/>
                  </a:rPr>
                  <a:t>2017 – </a:t>
                </a:r>
                <a:r>
                  <a:rPr kumimoji="1" lang="en-US" sz="2667" kern="1200" dirty="0" err="1">
                    <a:solidFill>
                      <a:prstClr val="black"/>
                    </a:solidFill>
                    <a:latin typeface="Arial" pitchFamily="34" charset="0"/>
                    <a:ea typeface="HY태고딕" pitchFamily="18" charset="-127"/>
                    <a:cs typeface="Arial" panose="020B0604020202020204" pitchFamily="34" charset="0"/>
                  </a:rPr>
                  <a:t>ON.Lab</a:t>
                </a:r>
                <a:r>
                  <a:rPr kumimoji="1" lang="en-US" sz="2667" kern="1200" dirty="0">
                    <a:solidFill>
                      <a:prstClr val="black"/>
                    </a:solidFill>
                    <a:latin typeface="Arial" pitchFamily="34" charset="0"/>
                    <a:ea typeface="HY태고딕" pitchFamily="18" charset="-127"/>
                    <a:cs typeface="Arial" panose="020B0604020202020204" pitchFamily="34" charset="0"/>
                  </a:rPr>
                  <a:t> and ONF merger</a:t>
                </a:r>
              </a:p>
            </p:txBody>
          </p:sp>
          <p:pic>
            <p:nvPicPr>
              <p:cNvPr id="109" name="Picture 42">
                <a:extLst>
                  <a:ext uri="{FF2B5EF4-FFF2-40B4-BE49-F238E27FC236}">
                    <a16:creationId xmlns:a16="http://schemas.microsoft.com/office/drawing/2014/main" id="{4254AC92-943F-4B4B-85F3-9426DE7BC7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75476" y="3429512"/>
                <a:ext cx="1007643" cy="542878"/>
              </a:xfrm>
              <a:prstGeom prst="rect">
                <a:avLst/>
              </a:prstGeom>
            </p:spPr>
          </p:pic>
          <p:pic>
            <p:nvPicPr>
              <p:cNvPr id="110" name="Picture 30" descr="ONLABLogo.png">
                <a:extLst>
                  <a:ext uri="{FF2B5EF4-FFF2-40B4-BE49-F238E27FC236}">
                    <a16:creationId xmlns:a16="http://schemas.microsoft.com/office/drawing/2014/main" id="{E0051B68-1BD3-EB4B-8A28-EAFF000D96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08803" y="3522666"/>
                <a:ext cx="1269254" cy="418790"/>
              </a:xfrm>
              <a:prstGeom prst="rect">
                <a:avLst/>
              </a:prstGeom>
            </p:spPr>
          </p:pic>
          <p:sp>
            <p:nvSpPr>
              <p:cNvPr id="111" name="십자형[C] 110">
                <a:extLst>
                  <a:ext uri="{FF2B5EF4-FFF2-40B4-BE49-F238E27FC236}">
                    <a16:creationId xmlns:a16="http://schemas.microsoft.com/office/drawing/2014/main" id="{59C90D18-4C21-C94C-9CC8-E65AFAFFE641}"/>
                  </a:ext>
                </a:extLst>
              </p:cNvPr>
              <p:cNvSpPr/>
              <p:nvPr/>
            </p:nvSpPr>
            <p:spPr>
              <a:xfrm>
                <a:off x="10435661" y="3526033"/>
                <a:ext cx="385195" cy="385195"/>
              </a:xfrm>
              <a:prstGeom prst="plus">
                <a:avLst>
                  <a:gd name="adj" fmla="val 36628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2438430" fontAlgn="base" latinLnBrk="1" hangingPunct="1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 sz="1600" kern="1200">
                  <a:solidFill>
                    <a:prstClr val="white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12" name="아래쪽 화살표[D] 111">
                <a:extLst>
                  <a:ext uri="{FF2B5EF4-FFF2-40B4-BE49-F238E27FC236}">
                    <a16:creationId xmlns:a16="http://schemas.microsoft.com/office/drawing/2014/main" id="{E21C0E60-FF78-8C41-A062-DA5305D5EEB5}"/>
                  </a:ext>
                </a:extLst>
              </p:cNvPr>
              <p:cNvSpPr/>
              <p:nvPr/>
            </p:nvSpPr>
            <p:spPr>
              <a:xfrm>
                <a:off x="10319917" y="4104140"/>
                <a:ext cx="616682" cy="612840"/>
              </a:xfrm>
              <a:prstGeom prst="downArrow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2438430" fontAlgn="base" latinLnBrk="1" hangingPunct="1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 sz="1600" kern="1200">
                  <a:solidFill>
                    <a:prstClr val="white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13" name="그림 112">
              <a:extLst>
                <a:ext uri="{FF2B5EF4-FFF2-40B4-BE49-F238E27FC236}">
                  <a16:creationId xmlns:a16="http://schemas.microsoft.com/office/drawing/2014/main" id="{F5C22D78-16F4-B745-8E09-B94AAA8DB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b="12845"/>
            <a:stretch/>
          </p:blipFill>
          <p:spPr>
            <a:xfrm>
              <a:off x="9403362" y="5338590"/>
              <a:ext cx="1385227" cy="827850"/>
            </a:xfrm>
            <a:prstGeom prst="rect">
              <a:avLst/>
            </a:prstGeom>
          </p:spPr>
        </p:pic>
        <p:pic>
          <p:nvPicPr>
            <p:cNvPr id="114" name="그림 113">
              <a:extLst>
                <a:ext uri="{FF2B5EF4-FFF2-40B4-BE49-F238E27FC236}">
                  <a16:creationId xmlns:a16="http://schemas.microsoft.com/office/drawing/2014/main" id="{112446C8-97DC-4147-875B-BE6C903117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t="52373" b="12845"/>
            <a:stretch/>
          </p:blipFill>
          <p:spPr>
            <a:xfrm>
              <a:off x="191503" y="1601349"/>
              <a:ext cx="1385227" cy="330383"/>
            </a:xfrm>
            <a:prstGeom prst="rect">
              <a:avLst/>
            </a:prstGeom>
          </p:spPr>
        </p:pic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B91FB045-861D-EC47-89C1-4DA6763275E8}"/>
              </a:ext>
            </a:extLst>
          </p:cNvPr>
          <p:cNvSpPr txBox="1"/>
          <p:nvPr/>
        </p:nvSpPr>
        <p:spPr>
          <a:xfrm>
            <a:off x="621768" y="2780637"/>
            <a:ext cx="7625806" cy="35390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62010" indent="-762010" algn="l" defTabSz="2438430" fontAlgn="base" latin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1" lang="en-US" altLang="ko-KR" sz="3733" kern="1200" dirty="0">
                <a:solidFill>
                  <a:prstClr val="black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  <a:t>Non-profit, carrier and </a:t>
            </a:r>
            <a:br>
              <a:rPr kumimoji="1" lang="en-US" altLang="ko-KR" sz="3733" kern="1200" dirty="0">
                <a:solidFill>
                  <a:prstClr val="black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</a:br>
            <a:r>
              <a:rPr kumimoji="1" lang="en-US" altLang="ko-KR" sz="3733" kern="1200" dirty="0">
                <a:solidFill>
                  <a:prstClr val="black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  <a:t>vendor neutral</a:t>
            </a:r>
          </a:p>
          <a:p>
            <a:pPr marL="762010" indent="-762010" algn="l" defTabSz="2438430" fontAlgn="base" latin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1" lang="en-US" altLang="ko-KR" sz="3733" kern="1200" dirty="0">
                <a:solidFill>
                  <a:prstClr val="black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  <a:t>Provide technical shepherding, </a:t>
            </a:r>
            <a:br>
              <a:rPr kumimoji="1" lang="en-US" altLang="ko-KR" sz="3733" kern="1200" dirty="0">
                <a:solidFill>
                  <a:prstClr val="black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</a:br>
            <a:r>
              <a:rPr kumimoji="1" lang="en-US" altLang="ko-KR" sz="3733" kern="1200" dirty="0">
                <a:solidFill>
                  <a:prstClr val="black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  <a:t>core team</a:t>
            </a:r>
          </a:p>
          <a:p>
            <a:pPr marL="762010" indent="-762010" algn="l" defTabSz="2438430" fontAlgn="base" latin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1" lang="en-US" altLang="ko-KR" sz="3733" kern="1200" dirty="0">
                <a:solidFill>
                  <a:prstClr val="black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  <a:t>Build community</a:t>
            </a:r>
          </a:p>
          <a:p>
            <a:pPr marL="762010" indent="-762010" algn="l" defTabSz="2438430" fontAlgn="base" latin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1" lang="en-US" altLang="ko-KR" sz="3733" kern="1200" dirty="0">
                <a:solidFill>
                  <a:prstClr val="black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  <a:t>Many organizations supports</a:t>
            </a:r>
            <a:endParaRPr kumimoji="1" lang="ko-KR" altLang="en-US" sz="3733" kern="1200" dirty="0">
              <a:solidFill>
                <a:prstClr val="black"/>
              </a:solidFill>
              <a:latin typeface="Arial" pitchFamily="34" charset="0"/>
              <a:ea typeface="HY태고딕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817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1026366" y="177800"/>
            <a:ext cx="18952322" cy="1371600"/>
          </a:xfrm>
          <a:prstGeom prst="rect">
            <a:avLst/>
          </a:prstGeom>
        </p:spPr>
        <p:txBody>
          <a:bodyPr/>
          <a:lstStyle/>
          <a:p>
            <a:r>
              <a:rPr lang="en-US" altLang="ko-KR" sz="8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SONA Fabric - OF</a:t>
            </a:r>
            <a:endParaRPr lang="ko-KR" altLang="en-US" sz="88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129" y="4300713"/>
            <a:ext cx="14731253" cy="88638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69AC0D-C0FD-46CC-B611-94FFEEB898FA}"/>
              </a:ext>
            </a:extLst>
          </p:cNvPr>
          <p:cNvSpPr txBox="1"/>
          <p:nvPr/>
        </p:nvSpPr>
        <p:spPr>
          <a:xfrm>
            <a:off x="1026366" y="1587271"/>
            <a:ext cx="1660351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altLang="ko-KR" dirty="0"/>
              <a:t>Pure </a:t>
            </a:r>
            <a:r>
              <a:rPr lang="en-US" altLang="ko-KR" dirty="0" err="1"/>
              <a:t>OpenFlow</a:t>
            </a:r>
            <a:r>
              <a:rPr lang="en-US" altLang="ko-KR" dirty="0"/>
              <a:t> based Leaf-Spine Fabric Solution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altLang="ko-KR" dirty="0"/>
              <a:t>Supports ECMP, Failure detection &amp; auto recovery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altLang="ko-KR" dirty="0"/>
              <a:t>Physical + Virtual Network Integration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544074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D0A0B77-4574-47BB-901B-3DE1D5604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2705100"/>
            <a:ext cx="18288000" cy="9867900"/>
          </a:xfrm>
          <a:prstGeom prst="rect">
            <a:avLst/>
          </a:prstGeom>
        </p:spPr>
      </p:pic>
      <p:sp>
        <p:nvSpPr>
          <p:cNvPr id="5" name="제목 1">
            <a:extLst>
              <a:ext uri="{FF2B5EF4-FFF2-40B4-BE49-F238E27FC236}">
                <a16:creationId xmlns:a16="http://schemas.microsoft.com/office/drawing/2014/main" id="{D7F61D1A-6A59-4DD7-B372-6AD2F53FAAE6}"/>
              </a:ext>
            </a:extLst>
          </p:cNvPr>
          <p:cNvSpPr txBox="1">
            <a:spLocks/>
          </p:cNvSpPr>
          <p:nvPr/>
        </p:nvSpPr>
        <p:spPr>
          <a:xfrm>
            <a:off x="1026366" y="177800"/>
            <a:ext cx="18952322" cy="137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marL="0" marR="0" indent="0" algn="l" defTabSz="21770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21770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21770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21770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21770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21770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21770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21770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21770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ko-KR" sz="8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SONA Fabric - Deployment</a:t>
            </a:r>
            <a:endParaRPr lang="ko-KR" altLang="en-US" sz="88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393E9A-2885-4483-8A23-966EF67B91DC}"/>
              </a:ext>
            </a:extLst>
          </p:cNvPr>
          <p:cNvSpPr txBox="1"/>
          <p:nvPr/>
        </p:nvSpPr>
        <p:spPr>
          <a:xfrm>
            <a:off x="1026366" y="1587271"/>
            <a:ext cx="202143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altLang="ko-KR" dirty="0"/>
              <a:t>AI Cloud Test-bed : Two Racks with 20+ servers (10G) and 4 Storages (40G)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9666398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259BFE6-F1CE-C948-978C-AA0214F49C17}"/>
              </a:ext>
            </a:extLst>
          </p:cNvPr>
          <p:cNvSpPr txBox="1">
            <a:spLocks/>
          </p:cNvSpPr>
          <p:nvPr/>
        </p:nvSpPr>
        <p:spPr>
          <a:xfrm>
            <a:off x="1132631" y="1961456"/>
            <a:ext cx="12968136" cy="10753195"/>
          </a:xfrm>
          <a:prstGeom prst="rect">
            <a:avLst/>
          </a:prstGeom>
        </p:spPr>
        <p:txBody>
          <a:bodyPr/>
          <a:lstStyle>
            <a:lvl1pPr marL="276000" indent="-276000" algn="l" defTabSz="736001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lang="ko-KR" altLang="en-US" sz="1900" b="1" kern="1200" dirty="0" smtClean="0">
                <a:solidFill>
                  <a:srgbClr val="CC3300"/>
                </a:solidFill>
                <a:latin typeface="+mn-ea"/>
                <a:ea typeface="+mn-ea"/>
                <a:cs typeface="+mn-cs"/>
              </a:defRPr>
            </a:lvl1pPr>
            <a:lvl2pPr marL="598000" indent="-230000" algn="l" defTabSz="736001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lang="ko-KR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0001" indent="-184000" algn="l" defTabSz="736001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lang="ko-KR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8001" indent="-184000" algn="l" defTabSz="736001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lang="ko-KR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6001" indent="-184000" algn="l" defTabSz="736001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24002" indent="-184000" algn="l" defTabSz="736001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2002" indent="-184000" algn="l" defTabSz="736001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60002" indent="-184000" algn="l" defTabSz="736001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28002" indent="-184000" algn="l" defTabSz="736001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800" b="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vFlow</a:t>
            </a:r>
            <a:r>
              <a:rPr lang="en-US" altLang="ko-KR" sz="48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Statistics</a:t>
            </a:r>
          </a:p>
          <a:p>
            <a:pPr lvl="1"/>
            <a:r>
              <a:rPr lang="en-US" altLang="ko-KR" sz="42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Collect VM to VM </a:t>
            </a:r>
            <a:r>
              <a:rPr lang="en-US" altLang="ko-KR" sz="4267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real-time flow statistic</a:t>
            </a:r>
          </a:p>
          <a:p>
            <a:pPr lvl="1"/>
            <a:r>
              <a:rPr lang="en-US" altLang="ko-KR" sz="42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Stats collection is realized using </a:t>
            </a:r>
            <a:r>
              <a:rPr lang="en-US" altLang="ko-KR" sz="4267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OpenFlow</a:t>
            </a:r>
            <a:r>
              <a:rPr lang="en-US" altLang="ko-KR" sz="42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altLang="ko-KR" sz="42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ko-KR" sz="42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standards protocol (no extra overhead!)</a:t>
            </a:r>
          </a:p>
          <a:p>
            <a:pPr lvl="1"/>
            <a:r>
              <a:rPr lang="en-US" altLang="ko-KR" sz="4267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Seamless integration </a:t>
            </a:r>
            <a:r>
              <a:rPr lang="en-US" altLang="ko-KR" sz="42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monitoring </a:t>
            </a:r>
            <a:br>
              <a:rPr lang="en-US" altLang="ko-KR" sz="42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ko-KR" sz="42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systems through various NBIs</a:t>
            </a:r>
          </a:p>
          <a:p>
            <a:pPr lvl="2"/>
            <a:r>
              <a:rPr lang="en-US" altLang="ko-KR" sz="42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REST, Kafka, </a:t>
            </a:r>
            <a:r>
              <a:rPr lang="en-US" altLang="ko-KR" sz="4267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gRPC</a:t>
            </a:r>
            <a:r>
              <a:rPr lang="en-US" altLang="ko-KR" sz="42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ko-KR" sz="4267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influxDB</a:t>
            </a:r>
            <a:r>
              <a:rPr lang="en-US" altLang="ko-KR" sz="42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etc.</a:t>
            </a:r>
          </a:p>
          <a:p>
            <a:pPr lvl="1"/>
            <a:r>
              <a:rPr lang="en-US" altLang="ko-KR" sz="42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Realized through </a:t>
            </a:r>
            <a:r>
              <a:rPr lang="en-US" altLang="ko-KR" sz="4267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Telemetry</a:t>
            </a:r>
            <a:r>
              <a:rPr lang="en-US" altLang="ko-KR" sz="42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app</a:t>
            </a:r>
          </a:p>
          <a:p>
            <a:pPr lvl="1"/>
            <a:r>
              <a:rPr lang="en-US" altLang="ko-KR" sz="4267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additional software installations </a:t>
            </a:r>
            <a:r>
              <a:rPr lang="en-US" altLang="ko-KR" sz="42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</a:t>
            </a:r>
            <a:br>
              <a:rPr lang="en-US" altLang="ko-KR" sz="42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ko-KR" sz="42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required at OpenStack side</a:t>
            </a:r>
          </a:p>
          <a:p>
            <a:pPr lvl="1"/>
            <a:r>
              <a:rPr lang="en-US" altLang="ko-KR" sz="4267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additional hardware installations </a:t>
            </a:r>
            <a:r>
              <a:rPr lang="en-US" altLang="ko-KR" sz="42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</a:t>
            </a:r>
            <a:br>
              <a:rPr lang="en-US" altLang="ko-KR" sz="42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ko-KR" sz="42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required at compute/control node</a:t>
            </a:r>
          </a:p>
          <a:p>
            <a:pPr lvl="1"/>
            <a:r>
              <a:rPr lang="en-US" altLang="ko-KR" sz="4267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 source!</a:t>
            </a:r>
          </a:p>
        </p:txBody>
      </p:sp>
      <p:sp>
        <p:nvSpPr>
          <p:cNvPr id="4" name="모서리가 둥근 직사각형 3">
            <a:extLst>
              <a:ext uri="{FF2B5EF4-FFF2-40B4-BE49-F238E27FC236}">
                <a16:creationId xmlns:a16="http://schemas.microsoft.com/office/drawing/2014/main" id="{D8B70B26-598A-1748-B6ED-00DC6DE27911}"/>
              </a:ext>
            </a:extLst>
          </p:cNvPr>
          <p:cNvSpPr/>
          <p:nvPr/>
        </p:nvSpPr>
        <p:spPr>
          <a:xfrm>
            <a:off x="14304235" y="5513851"/>
            <a:ext cx="9217024" cy="17281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3733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SDN Controller</a:t>
            </a:r>
            <a:endParaRPr kumimoji="1" lang="ko-KR" altLang="en-US" sz="3733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Shape 15">
            <a:extLst>
              <a:ext uri="{FF2B5EF4-FFF2-40B4-BE49-F238E27FC236}">
                <a16:creationId xmlns:a16="http://schemas.microsoft.com/office/drawing/2014/main" id="{8B0B2190-152D-C24B-A246-ADB978717EC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9124"/>
          <a:stretch/>
        </p:blipFill>
        <p:spPr>
          <a:xfrm>
            <a:off x="14976309" y="5680735"/>
            <a:ext cx="1824203" cy="1369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C3723154-737E-8D46-903E-C2600920F4AF}"/>
              </a:ext>
            </a:extLst>
          </p:cNvPr>
          <p:cNvSpPr/>
          <p:nvPr/>
        </p:nvSpPr>
        <p:spPr>
          <a:xfrm>
            <a:off x="14304235" y="4265712"/>
            <a:ext cx="7200800" cy="105611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933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Telemetry</a:t>
            </a:r>
            <a:endParaRPr kumimoji="1" lang="ko-KR" altLang="en-US" sz="2933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모서리가 둥근 직사각형 8">
            <a:extLst>
              <a:ext uri="{FF2B5EF4-FFF2-40B4-BE49-F238E27FC236}">
                <a16:creationId xmlns:a16="http://schemas.microsoft.com/office/drawing/2014/main" id="{2B0591AD-B417-BC4C-889E-F5AB62A0742B}"/>
              </a:ext>
            </a:extLst>
          </p:cNvPr>
          <p:cNvSpPr/>
          <p:nvPr/>
        </p:nvSpPr>
        <p:spPr>
          <a:xfrm>
            <a:off x="21697056" y="4265712"/>
            <a:ext cx="1824203" cy="105611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933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endParaRPr kumimoji="1" lang="ko-KR" altLang="en-US" sz="2933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8F416F22-08CF-784C-8307-7CBDD32A67B3}"/>
              </a:ext>
            </a:extLst>
          </p:cNvPr>
          <p:cNvSpPr/>
          <p:nvPr/>
        </p:nvSpPr>
        <p:spPr>
          <a:xfrm>
            <a:off x="14292788" y="3209595"/>
            <a:ext cx="1547619" cy="86409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67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REST</a:t>
            </a:r>
            <a:endParaRPr kumimoji="1" lang="ko-KR" altLang="en-US" sz="2667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모서리가 둥근 직사각형 10">
            <a:extLst>
              <a:ext uri="{FF2B5EF4-FFF2-40B4-BE49-F238E27FC236}">
                <a16:creationId xmlns:a16="http://schemas.microsoft.com/office/drawing/2014/main" id="{CB12E582-08B0-5548-A4B2-68F6BB09C343}"/>
              </a:ext>
            </a:extLst>
          </p:cNvPr>
          <p:cNvSpPr/>
          <p:nvPr/>
        </p:nvSpPr>
        <p:spPr>
          <a:xfrm>
            <a:off x="16026703" y="3209595"/>
            <a:ext cx="1547619" cy="86409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67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Kafka</a:t>
            </a:r>
            <a:endParaRPr kumimoji="1" lang="ko-KR" altLang="en-US" sz="2667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4853D8E1-BFFA-0143-ADDD-35C1F7A13044}"/>
              </a:ext>
            </a:extLst>
          </p:cNvPr>
          <p:cNvSpPr/>
          <p:nvPr/>
        </p:nvSpPr>
        <p:spPr>
          <a:xfrm>
            <a:off x="17760617" y="3209595"/>
            <a:ext cx="1547619" cy="86409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67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gRPC</a:t>
            </a:r>
            <a:endParaRPr kumimoji="1" lang="ko-KR" altLang="en-US" sz="2667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모서리가 둥근 직사각형 12">
            <a:extLst>
              <a:ext uri="{FF2B5EF4-FFF2-40B4-BE49-F238E27FC236}">
                <a16:creationId xmlns:a16="http://schemas.microsoft.com/office/drawing/2014/main" id="{0C2B8478-1820-024B-8D1C-67EFDB754CD5}"/>
              </a:ext>
            </a:extLst>
          </p:cNvPr>
          <p:cNvSpPr/>
          <p:nvPr/>
        </p:nvSpPr>
        <p:spPr>
          <a:xfrm>
            <a:off x="19500080" y="3209595"/>
            <a:ext cx="2004955" cy="86409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67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influxDB</a:t>
            </a:r>
            <a:endParaRPr kumimoji="1" lang="ko-KR" altLang="en-US" sz="2667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모서리가 둥근 직사각형 13">
            <a:extLst>
              <a:ext uri="{FF2B5EF4-FFF2-40B4-BE49-F238E27FC236}">
                <a16:creationId xmlns:a16="http://schemas.microsoft.com/office/drawing/2014/main" id="{80B210D6-6E21-E64A-998A-3A57417045F8}"/>
              </a:ext>
            </a:extLst>
          </p:cNvPr>
          <p:cNvSpPr/>
          <p:nvPr/>
        </p:nvSpPr>
        <p:spPr>
          <a:xfrm>
            <a:off x="21696880" y="3209595"/>
            <a:ext cx="1824379" cy="86409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67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endParaRPr kumimoji="1" lang="ko-KR" altLang="en-US" sz="2667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591B6C53-1F9C-EC47-B839-32760DA8A9B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520152" y="8200171"/>
            <a:ext cx="1206101" cy="1206101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F863C87D-51D4-B740-825A-DFE8BE68C63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311222" y="9304294"/>
            <a:ext cx="1206101" cy="120610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AD5C24C-79C5-5446-9DD5-89C48915FD6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971270" y="11115254"/>
            <a:ext cx="1206101" cy="1206101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402E1354-C6A4-DA4C-AA05-4284AE10C95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315158" y="9304294"/>
            <a:ext cx="1206101" cy="1206101"/>
          </a:xfrm>
          <a:prstGeom prst="rect">
            <a:avLst/>
          </a:prstGeom>
        </p:spPr>
      </p:pic>
      <p:cxnSp>
        <p:nvCxnSpPr>
          <p:cNvPr id="20" name="직선 연결선[R] 19">
            <a:extLst>
              <a:ext uri="{FF2B5EF4-FFF2-40B4-BE49-F238E27FC236}">
                <a16:creationId xmlns:a16="http://schemas.microsoft.com/office/drawing/2014/main" id="{FA15650E-C8B2-2647-B0F3-4BDD3ADACB94}"/>
              </a:ext>
            </a:extLst>
          </p:cNvPr>
          <p:cNvCxnSpPr>
            <a:cxnSpLocks/>
          </p:cNvCxnSpPr>
          <p:nvPr/>
        </p:nvCxnSpPr>
        <p:spPr>
          <a:xfrm>
            <a:off x="15354679" y="10284736"/>
            <a:ext cx="1665837" cy="111056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[R] 20">
            <a:extLst>
              <a:ext uri="{FF2B5EF4-FFF2-40B4-BE49-F238E27FC236}">
                <a16:creationId xmlns:a16="http://schemas.microsoft.com/office/drawing/2014/main" id="{2983DEFB-6750-B04F-902A-F5D49FBAFF77}"/>
              </a:ext>
            </a:extLst>
          </p:cNvPr>
          <p:cNvCxnSpPr>
            <a:cxnSpLocks/>
            <a:stCxn id="16" idx="3"/>
            <a:endCxn id="18" idx="1"/>
          </p:cNvCxnSpPr>
          <p:nvPr/>
        </p:nvCxnSpPr>
        <p:spPr>
          <a:xfrm>
            <a:off x="15517323" y="9907344"/>
            <a:ext cx="6797835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[R] 22">
            <a:extLst>
              <a:ext uri="{FF2B5EF4-FFF2-40B4-BE49-F238E27FC236}">
                <a16:creationId xmlns:a16="http://schemas.microsoft.com/office/drawing/2014/main" id="{6697B392-91C5-5D43-A079-EEE080429BA5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17574322" y="9319035"/>
            <a:ext cx="1184461" cy="1796219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[R] 25">
            <a:extLst>
              <a:ext uri="{FF2B5EF4-FFF2-40B4-BE49-F238E27FC236}">
                <a16:creationId xmlns:a16="http://schemas.microsoft.com/office/drawing/2014/main" id="{F2EEE413-20CC-2148-A4DA-E2B8F4A328B5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15437009" y="8803221"/>
            <a:ext cx="3083144" cy="676272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[R] 29">
            <a:extLst>
              <a:ext uri="{FF2B5EF4-FFF2-40B4-BE49-F238E27FC236}">
                <a16:creationId xmlns:a16="http://schemas.microsoft.com/office/drawing/2014/main" id="{7A24A7BC-BC9E-304C-9CDB-6E090B44E5A7}"/>
              </a:ext>
            </a:extLst>
          </p:cNvPr>
          <p:cNvCxnSpPr>
            <a:cxnSpLocks/>
            <a:endCxn id="17" idx="3"/>
          </p:cNvCxnSpPr>
          <p:nvPr/>
        </p:nvCxnSpPr>
        <p:spPr>
          <a:xfrm flipH="1">
            <a:off x="18177372" y="10284736"/>
            <a:ext cx="4251080" cy="1433568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[R] 32">
            <a:extLst>
              <a:ext uri="{FF2B5EF4-FFF2-40B4-BE49-F238E27FC236}">
                <a16:creationId xmlns:a16="http://schemas.microsoft.com/office/drawing/2014/main" id="{5486068B-0830-F74F-B5B5-ADE6C024C42A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19726253" y="8803222"/>
            <a:ext cx="2576848" cy="750853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[R] 35">
            <a:extLst>
              <a:ext uri="{FF2B5EF4-FFF2-40B4-BE49-F238E27FC236}">
                <a16:creationId xmlns:a16="http://schemas.microsoft.com/office/drawing/2014/main" id="{A2EC3CA2-526C-0640-B2A0-F72F3C29A387}"/>
              </a:ext>
            </a:extLst>
          </p:cNvPr>
          <p:cNvCxnSpPr>
            <a:cxnSpLocks/>
            <a:stCxn id="4" idx="2"/>
            <a:endCxn id="16" idx="0"/>
          </p:cNvCxnSpPr>
          <p:nvPr/>
        </p:nvCxnSpPr>
        <p:spPr>
          <a:xfrm flipH="1">
            <a:off x="14914272" y="7242043"/>
            <a:ext cx="3998475" cy="2062251"/>
          </a:xfrm>
          <a:prstGeom prst="line">
            <a:avLst/>
          </a:prstGeom>
          <a:ln w="254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[R] 38">
            <a:extLst>
              <a:ext uri="{FF2B5EF4-FFF2-40B4-BE49-F238E27FC236}">
                <a16:creationId xmlns:a16="http://schemas.microsoft.com/office/drawing/2014/main" id="{62E608FA-E0B7-2348-86AB-FBB83CE5CAFC}"/>
              </a:ext>
            </a:extLst>
          </p:cNvPr>
          <p:cNvCxnSpPr>
            <a:cxnSpLocks/>
            <a:stCxn id="4" idx="2"/>
            <a:endCxn id="17" idx="0"/>
          </p:cNvCxnSpPr>
          <p:nvPr/>
        </p:nvCxnSpPr>
        <p:spPr>
          <a:xfrm flipH="1">
            <a:off x="17574320" y="7242043"/>
            <a:ext cx="1338427" cy="3873211"/>
          </a:xfrm>
          <a:prstGeom prst="line">
            <a:avLst/>
          </a:prstGeom>
          <a:ln w="254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[R] 41">
            <a:extLst>
              <a:ext uri="{FF2B5EF4-FFF2-40B4-BE49-F238E27FC236}">
                <a16:creationId xmlns:a16="http://schemas.microsoft.com/office/drawing/2014/main" id="{6EAC8ADF-2CAC-0641-8C6D-1F68377FCC62}"/>
              </a:ext>
            </a:extLst>
          </p:cNvPr>
          <p:cNvCxnSpPr>
            <a:cxnSpLocks/>
            <a:stCxn id="4" idx="2"/>
            <a:endCxn id="18" idx="0"/>
          </p:cNvCxnSpPr>
          <p:nvPr/>
        </p:nvCxnSpPr>
        <p:spPr>
          <a:xfrm>
            <a:off x="18912747" y="7242043"/>
            <a:ext cx="4005461" cy="2062251"/>
          </a:xfrm>
          <a:prstGeom prst="line">
            <a:avLst/>
          </a:prstGeom>
          <a:ln w="254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[R] 44">
            <a:extLst>
              <a:ext uri="{FF2B5EF4-FFF2-40B4-BE49-F238E27FC236}">
                <a16:creationId xmlns:a16="http://schemas.microsoft.com/office/drawing/2014/main" id="{400D1351-1E37-B647-80DE-B0ABDDAAB963}"/>
              </a:ext>
            </a:extLst>
          </p:cNvPr>
          <p:cNvCxnSpPr>
            <a:cxnSpLocks/>
            <a:stCxn id="4" idx="2"/>
            <a:endCxn id="15" idx="0"/>
          </p:cNvCxnSpPr>
          <p:nvPr/>
        </p:nvCxnSpPr>
        <p:spPr>
          <a:xfrm>
            <a:off x="18912748" y="7242043"/>
            <a:ext cx="210456" cy="958128"/>
          </a:xfrm>
          <a:prstGeom prst="line">
            <a:avLst/>
          </a:prstGeom>
          <a:ln w="254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426BB8E8-D0F4-FE40-B86A-0DF336815C63}"/>
              </a:ext>
            </a:extLst>
          </p:cNvPr>
          <p:cNvSpPr/>
          <p:nvPr/>
        </p:nvSpPr>
        <p:spPr>
          <a:xfrm>
            <a:off x="14332954" y="11274495"/>
            <a:ext cx="1162637" cy="120432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ko-KR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Host</a:t>
            </a:r>
            <a:endParaRPr kumimoji="1" lang="ko-KR" altLang="en-US" sz="32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8166D75B-9B55-8346-B0A7-FF4DE110BCA0}"/>
              </a:ext>
            </a:extLst>
          </p:cNvPr>
          <p:cNvSpPr/>
          <p:nvPr/>
        </p:nvSpPr>
        <p:spPr>
          <a:xfrm>
            <a:off x="22336890" y="11274492"/>
            <a:ext cx="1162637" cy="120432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Host</a:t>
            </a:r>
            <a:endParaRPr kumimoji="1" lang="ko-KR" altLang="en-US" sz="32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8" name="직선 연결선[R] 67">
            <a:extLst>
              <a:ext uri="{FF2B5EF4-FFF2-40B4-BE49-F238E27FC236}">
                <a16:creationId xmlns:a16="http://schemas.microsoft.com/office/drawing/2014/main" id="{09914A3B-52D7-7F4C-99CD-4E7860C80171}"/>
              </a:ext>
            </a:extLst>
          </p:cNvPr>
          <p:cNvCxnSpPr>
            <a:stCxn id="16" idx="2"/>
            <a:endCxn id="65" idx="0"/>
          </p:cNvCxnSpPr>
          <p:nvPr/>
        </p:nvCxnSpPr>
        <p:spPr>
          <a:xfrm>
            <a:off x="14914272" y="10510396"/>
            <a:ext cx="0" cy="764099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직선 연결선[R] 68">
            <a:extLst>
              <a:ext uri="{FF2B5EF4-FFF2-40B4-BE49-F238E27FC236}">
                <a16:creationId xmlns:a16="http://schemas.microsoft.com/office/drawing/2014/main" id="{473025B4-F8B2-3B42-97F1-493BE15757B6}"/>
              </a:ext>
            </a:extLst>
          </p:cNvPr>
          <p:cNvCxnSpPr>
            <a:cxnSpLocks/>
            <a:stCxn id="18" idx="2"/>
            <a:endCxn id="66" idx="0"/>
          </p:cNvCxnSpPr>
          <p:nvPr/>
        </p:nvCxnSpPr>
        <p:spPr>
          <a:xfrm>
            <a:off x="22918208" y="10510395"/>
            <a:ext cx="0" cy="764096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41C01958-387E-884E-95FC-D92C08435E1A}"/>
              </a:ext>
            </a:extLst>
          </p:cNvPr>
          <p:cNvSpPr txBox="1"/>
          <p:nvPr/>
        </p:nvSpPr>
        <p:spPr>
          <a:xfrm>
            <a:off x="21420614" y="7875807"/>
            <a:ext cx="1832553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9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OpenFlow</a:t>
            </a:r>
            <a:endParaRPr kumimoji="1" lang="ko-KR" altLang="en-US" sz="2933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제목 1">
            <a:extLst>
              <a:ext uri="{FF2B5EF4-FFF2-40B4-BE49-F238E27FC236}">
                <a16:creationId xmlns:a16="http://schemas.microsoft.com/office/drawing/2014/main" id="{86FD5B00-853D-4D5D-AC22-A2A1102EF19A}"/>
              </a:ext>
            </a:extLst>
          </p:cNvPr>
          <p:cNvSpPr txBox="1">
            <a:spLocks/>
          </p:cNvSpPr>
          <p:nvPr/>
        </p:nvSpPr>
        <p:spPr>
          <a:xfrm>
            <a:off x="1026366" y="177800"/>
            <a:ext cx="18952322" cy="137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marL="0" marR="0" indent="0" algn="l" defTabSz="21770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21770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21770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21770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21770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21770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21770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21770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21770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ko-KR" sz="8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SONA Fabric - Monitoring</a:t>
            </a:r>
            <a:endParaRPr lang="ko-KR" altLang="en-US" sz="88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8402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8D64082-F473-4A37-85AB-588BF3BBA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749550"/>
            <a:ext cx="18288000" cy="10083800"/>
          </a:xfrm>
          <a:prstGeom prst="rect">
            <a:avLst/>
          </a:prstGeom>
        </p:spPr>
      </p:pic>
      <p:sp>
        <p:nvSpPr>
          <p:cNvPr id="4" name="제목 1">
            <a:extLst>
              <a:ext uri="{FF2B5EF4-FFF2-40B4-BE49-F238E27FC236}">
                <a16:creationId xmlns:a16="http://schemas.microsoft.com/office/drawing/2014/main" id="{68C7AEB0-8BE0-4ADE-AF2D-18E3DB20287E}"/>
              </a:ext>
            </a:extLst>
          </p:cNvPr>
          <p:cNvSpPr txBox="1">
            <a:spLocks/>
          </p:cNvSpPr>
          <p:nvPr/>
        </p:nvSpPr>
        <p:spPr>
          <a:xfrm>
            <a:off x="1026366" y="177800"/>
            <a:ext cx="18952322" cy="137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marL="0" marR="0" indent="0" algn="l" defTabSz="21770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21770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21770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21770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21770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21770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21770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21770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2177095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ko-KR" sz="8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SONA Fabric - Monitoring</a:t>
            </a:r>
            <a:endParaRPr lang="ko-KR" altLang="en-US" sz="88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091CF4-9DFE-4E2A-91A4-9A3E0C1D39DB}"/>
              </a:ext>
            </a:extLst>
          </p:cNvPr>
          <p:cNvSpPr txBox="1"/>
          <p:nvPr/>
        </p:nvSpPr>
        <p:spPr>
          <a:xfrm>
            <a:off x="1026366" y="1587271"/>
            <a:ext cx="166035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altLang="ko-KR" dirty="0"/>
              <a:t>Traffic</a:t>
            </a:r>
            <a:r>
              <a:rPr lang="ko-KR" altLang="en-US" dirty="0"/>
              <a:t> </a:t>
            </a:r>
            <a:r>
              <a:rPr lang="en-US" altLang="ko-KR" dirty="0"/>
              <a:t>Monitoring</a:t>
            </a:r>
            <a:r>
              <a:rPr lang="ko-KR" altLang="en-US" dirty="0"/>
              <a:t> </a:t>
            </a:r>
            <a:r>
              <a:rPr lang="en-US" altLang="ko-KR" dirty="0"/>
              <a:t>with TINA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7217136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E5CDC265-30ED-3C46-929A-F006FA05CCB3}"/>
              </a:ext>
            </a:extLst>
          </p:cNvPr>
          <p:cNvGrpSpPr/>
          <p:nvPr/>
        </p:nvGrpSpPr>
        <p:grpSpPr>
          <a:xfrm>
            <a:off x="1438805" y="3177274"/>
            <a:ext cx="11833323" cy="9921421"/>
            <a:chOff x="4103189" y="748838"/>
            <a:chExt cx="4874718" cy="4087113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86803CF5-E500-D84A-8898-37E9E998E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948" y="748838"/>
              <a:ext cx="4873959" cy="2324582"/>
            </a:xfrm>
            <a:prstGeom prst="rect">
              <a:avLst/>
            </a:prstGeom>
          </p:spPr>
        </p:pic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30BFC718-0683-444D-901C-5218A954E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189" y="3073420"/>
              <a:ext cx="4873781" cy="1762531"/>
            </a:xfrm>
            <a:prstGeom prst="rect">
              <a:avLst/>
            </a:prstGeom>
          </p:spPr>
        </p:pic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C4030BAB-B3E9-F544-A86D-D5CADBAB6D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1512" y="3177274"/>
            <a:ext cx="10521867" cy="236879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33EFBD6-5714-2F40-9799-A10254DBE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1511" y="5684973"/>
            <a:ext cx="10524003" cy="238580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A41FE36-FBE0-9848-9BD7-0A2EC92C6F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1512" y="8202149"/>
            <a:ext cx="10521867" cy="239981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3BCF352-DE2F-A541-BCC6-FF5ED0934B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1512" y="10724951"/>
            <a:ext cx="10521867" cy="2379096"/>
          </a:xfrm>
          <a:prstGeom prst="rect">
            <a:avLst/>
          </a:prstGeom>
        </p:spPr>
      </p:pic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AC915027-59DB-2C4E-ADE6-67007F43F45C}"/>
              </a:ext>
            </a:extLst>
          </p:cNvPr>
          <p:cNvSpPr txBox="1">
            <a:spLocks/>
          </p:cNvSpPr>
          <p:nvPr/>
        </p:nvSpPr>
        <p:spPr>
          <a:xfrm>
            <a:off x="1132631" y="1961456"/>
            <a:ext cx="12968136" cy="10753195"/>
          </a:xfrm>
          <a:prstGeom prst="rect">
            <a:avLst/>
          </a:prstGeom>
        </p:spPr>
        <p:txBody>
          <a:bodyPr/>
          <a:lstStyle>
            <a:lvl1pPr marL="276000" indent="-276000" algn="l" defTabSz="736001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lang="ko-KR" altLang="en-US" sz="1900" b="1" kern="1200" dirty="0" smtClean="0">
                <a:solidFill>
                  <a:srgbClr val="CC3300"/>
                </a:solidFill>
                <a:latin typeface="+mn-ea"/>
                <a:ea typeface="+mn-ea"/>
                <a:cs typeface="+mn-cs"/>
              </a:defRPr>
            </a:lvl1pPr>
            <a:lvl2pPr marL="598000" indent="-230000" algn="l" defTabSz="736001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lang="ko-KR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0001" indent="-184000" algn="l" defTabSz="736001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lang="ko-KR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8001" indent="-184000" algn="l" defTabSz="736001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lang="ko-KR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6001" indent="-184000" algn="l" defTabSz="736001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24002" indent="-184000" algn="l" defTabSz="736001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2002" indent="-184000" algn="l" defTabSz="736001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60002" indent="-184000" algn="l" defTabSz="736001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28002" indent="-184000" algn="l" defTabSz="736001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8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Grafana UI</a:t>
            </a:r>
          </a:p>
        </p:txBody>
      </p:sp>
      <p:sp>
        <p:nvSpPr>
          <p:cNvPr id="10" name="제목 1">
            <a:extLst>
              <a:ext uri="{FF2B5EF4-FFF2-40B4-BE49-F238E27FC236}">
                <a16:creationId xmlns:a16="http://schemas.microsoft.com/office/drawing/2014/main" id="{632AB400-4F15-C245-92A4-F52AAF031B51}"/>
              </a:ext>
            </a:extLst>
          </p:cNvPr>
          <p:cNvSpPr txBox="1">
            <a:spLocks/>
          </p:cNvSpPr>
          <p:nvPr/>
        </p:nvSpPr>
        <p:spPr>
          <a:xfrm>
            <a:off x="1132631" y="260932"/>
            <a:ext cx="14107369" cy="1311128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2177095" hangingPunct="1">
              <a:lnSpc>
                <a:spcPct val="90000"/>
              </a:lnSpc>
              <a:defRPr sz="88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 defTabSz="2177095">
              <a:lnSpc>
                <a:spcPct val="90000"/>
              </a:lnSpc>
              <a:defRPr sz="10500">
                <a:latin typeface="Calibri Light"/>
                <a:ea typeface="Calibri Light"/>
                <a:cs typeface="Calibri Light"/>
              </a:defRPr>
            </a:lvl2pPr>
            <a:lvl3pPr algn="l" defTabSz="2177095">
              <a:lnSpc>
                <a:spcPct val="90000"/>
              </a:lnSpc>
              <a:defRPr sz="10500">
                <a:latin typeface="Calibri Light"/>
                <a:ea typeface="Calibri Light"/>
                <a:cs typeface="Calibri Light"/>
              </a:defRPr>
            </a:lvl3pPr>
            <a:lvl4pPr algn="l" defTabSz="2177095">
              <a:lnSpc>
                <a:spcPct val="90000"/>
              </a:lnSpc>
              <a:defRPr sz="10500">
                <a:latin typeface="Calibri Light"/>
                <a:ea typeface="Calibri Light"/>
                <a:cs typeface="Calibri Light"/>
              </a:defRPr>
            </a:lvl4pPr>
            <a:lvl5pPr algn="l" defTabSz="2177095">
              <a:lnSpc>
                <a:spcPct val="90000"/>
              </a:lnSpc>
              <a:defRPr sz="10500">
                <a:latin typeface="Calibri Light"/>
                <a:ea typeface="Calibri Light"/>
                <a:cs typeface="Calibri Light"/>
              </a:defRPr>
            </a:lvl5pPr>
            <a:lvl6pPr algn="l" defTabSz="2177095">
              <a:lnSpc>
                <a:spcPct val="90000"/>
              </a:lnSpc>
              <a:defRPr sz="10500">
                <a:latin typeface="Calibri Light"/>
                <a:ea typeface="Calibri Light"/>
                <a:cs typeface="Calibri Light"/>
              </a:defRPr>
            </a:lvl6pPr>
            <a:lvl7pPr algn="l" defTabSz="2177095">
              <a:lnSpc>
                <a:spcPct val="90000"/>
              </a:lnSpc>
              <a:defRPr sz="10500">
                <a:latin typeface="Calibri Light"/>
                <a:ea typeface="Calibri Light"/>
                <a:cs typeface="Calibri Light"/>
              </a:defRPr>
            </a:lvl7pPr>
            <a:lvl8pPr algn="l" defTabSz="2177095">
              <a:lnSpc>
                <a:spcPct val="90000"/>
              </a:lnSpc>
              <a:defRPr sz="10500">
                <a:latin typeface="Calibri Light"/>
                <a:ea typeface="Calibri Light"/>
                <a:cs typeface="Calibri Light"/>
              </a:defRPr>
            </a:lvl8pPr>
            <a:lvl9pPr algn="l" defTabSz="2177095">
              <a:lnSpc>
                <a:spcPct val="90000"/>
              </a:lnSpc>
              <a:defRPr sz="10500">
                <a:latin typeface="Calibri Light"/>
                <a:ea typeface="Calibri Light"/>
                <a:cs typeface="Calibri Light"/>
              </a:defRPr>
            </a:lvl9pPr>
          </a:lstStyle>
          <a:p>
            <a:r>
              <a:rPr lang="en-US" altLang="ko-KR" dirty="0"/>
              <a:t>SONA Fabric - Monitoring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6886728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19F3A7D9-BC96-4F61-A191-DBDEF5BE227E}"/>
              </a:ext>
            </a:extLst>
          </p:cNvPr>
          <p:cNvSpPr txBox="1">
            <a:spLocks/>
          </p:cNvSpPr>
          <p:nvPr/>
        </p:nvSpPr>
        <p:spPr>
          <a:xfrm>
            <a:off x="1132631" y="260932"/>
            <a:ext cx="16698169" cy="1311128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2177095" hangingPunct="1">
              <a:lnSpc>
                <a:spcPct val="90000"/>
              </a:lnSpc>
              <a:defRPr sz="88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 defTabSz="2177095">
              <a:lnSpc>
                <a:spcPct val="90000"/>
              </a:lnSpc>
              <a:defRPr sz="10500">
                <a:latin typeface="Calibri Light"/>
                <a:ea typeface="Calibri Light"/>
                <a:cs typeface="Calibri Light"/>
              </a:defRPr>
            </a:lvl2pPr>
            <a:lvl3pPr algn="l" defTabSz="2177095">
              <a:lnSpc>
                <a:spcPct val="90000"/>
              </a:lnSpc>
              <a:defRPr sz="10500">
                <a:latin typeface="Calibri Light"/>
                <a:ea typeface="Calibri Light"/>
                <a:cs typeface="Calibri Light"/>
              </a:defRPr>
            </a:lvl3pPr>
            <a:lvl4pPr algn="l" defTabSz="2177095">
              <a:lnSpc>
                <a:spcPct val="90000"/>
              </a:lnSpc>
              <a:defRPr sz="10500">
                <a:latin typeface="Calibri Light"/>
                <a:ea typeface="Calibri Light"/>
                <a:cs typeface="Calibri Light"/>
              </a:defRPr>
            </a:lvl4pPr>
            <a:lvl5pPr algn="l" defTabSz="2177095">
              <a:lnSpc>
                <a:spcPct val="90000"/>
              </a:lnSpc>
              <a:defRPr sz="10500">
                <a:latin typeface="Calibri Light"/>
                <a:ea typeface="Calibri Light"/>
                <a:cs typeface="Calibri Light"/>
              </a:defRPr>
            </a:lvl5pPr>
            <a:lvl6pPr algn="l" defTabSz="2177095">
              <a:lnSpc>
                <a:spcPct val="90000"/>
              </a:lnSpc>
              <a:defRPr sz="10500">
                <a:latin typeface="Calibri Light"/>
                <a:ea typeface="Calibri Light"/>
                <a:cs typeface="Calibri Light"/>
              </a:defRPr>
            </a:lvl6pPr>
            <a:lvl7pPr algn="l" defTabSz="2177095">
              <a:lnSpc>
                <a:spcPct val="90000"/>
              </a:lnSpc>
              <a:defRPr sz="10500">
                <a:latin typeface="Calibri Light"/>
                <a:ea typeface="Calibri Light"/>
                <a:cs typeface="Calibri Light"/>
              </a:defRPr>
            </a:lvl7pPr>
            <a:lvl8pPr algn="l" defTabSz="2177095">
              <a:lnSpc>
                <a:spcPct val="90000"/>
              </a:lnSpc>
              <a:defRPr sz="10500">
                <a:latin typeface="Calibri Light"/>
                <a:ea typeface="Calibri Light"/>
                <a:cs typeface="Calibri Light"/>
              </a:defRPr>
            </a:lvl8pPr>
            <a:lvl9pPr algn="l" defTabSz="2177095">
              <a:lnSpc>
                <a:spcPct val="90000"/>
              </a:lnSpc>
              <a:defRPr sz="10500">
                <a:latin typeface="Calibri Light"/>
                <a:ea typeface="Calibri Light"/>
                <a:cs typeface="Calibri Light"/>
              </a:defRPr>
            </a:lvl9pPr>
          </a:lstStyle>
          <a:p>
            <a:r>
              <a:rPr lang="en-US" altLang="ko-KR" dirty="0"/>
              <a:t>SONA Fabric – Open Source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4A239-763B-4E82-8741-B67F8E539F02}"/>
              </a:ext>
            </a:extLst>
          </p:cNvPr>
          <p:cNvSpPr txBox="1"/>
          <p:nvPr/>
        </p:nvSpPr>
        <p:spPr>
          <a:xfrm>
            <a:off x="1026366" y="1587271"/>
            <a:ext cx="203858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altLang="ko-KR" dirty="0"/>
              <a:t>All codes are 100% open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altLang="ko-KR" dirty="0">
                <a:hlinkClick r:id="rId2"/>
              </a:rPr>
              <a:t>https://github.com/opennetworkinglab/onos</a:t>
            </a:r>
            <a:endParaRPr lang="en-US" altLang="ko-KR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altLang="ko-KR" dirty="0">
                <a:hlinkClick r:id="rId3"/>
              </a:rPr>
              <a:t>https://wiki.onosproject.org/display/ONOS/SimpleFabric+Application</a:t>
            </a:r>
            <a:endParaRPr lang="ko-KR" altLang="en-US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ko-KR" altLang="en-US" dirty="0"/>
          </a:p>
        </p:txBody>
      </p:sp>
      <p:pic>
        <p:nvPicPr>
          <p:cNvPr id="7" name="그림 6" descr="스크린샷이(가) 표시된 사진&#10;&#10;매우 높은 신뢰도로 생성된 설명">
            <a:extLst>
              <a:ext uri="{FF2B5EF4-FFF2-40B4-BE49-F238E27FC236}">
                <a16:creationId xmlns:a16="http://schemas.microsoft.com/office/drawing/2014/main" id="{752E6DA5-85F8-4594-BD70-7CDD84D155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4675619"/>
            <a:ext cx="9658350" cy="632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8823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076BADB3-8DA0-4B07-B16B-E5C209F42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Thank you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E65F943-D11C-4EA3-B684-E0B53D22AD9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7366149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그룹 48">
            <a:extLst>
              <a:ext uri="{FF2B5EF4-FFF2-40B4-BE49-F238E27FC236}">
                <a16:creationId xmlns:a16="http://schemas.microsoft.com/office/drawing/2014/main" id="{316FB3E6-48A2-1049-B2C5-EB1E19E6987C}"/>
              </a:ext>
            </a:extLst>
          </p:cNvPr>
          <p:cNvGrpSpPr/>
          <p:nvPr/>
        </p:nvGrpSpPr>
        <p:grpSpPr>
          <a:xfrm>
            <a:off x="766592" y="2153478"/>
            <a:ext cx="23215163" cy="10690357"/>
            <a:chOff x="-40531" y="920895"/>
            <a:chExt cx="11927730" cy="5492605"/>
          </a:xfrm>
        </p:grpSpPr>
        <p:cxnSp>
          <p:nvCxnSpPr>
            <p:cNvPr id="2" name="Shape 1233">
              <a:extLst>
                <a:ext uri="{FF2B5EF4-FFF2-40B4-BE49-F238E27FC236}">
                  <a16:creationId xmlns:a16="http://schemas.microsoft.com/office/drawing/2014/main" id="{F6820CE5-8A8D-4844-A211-321145A0BA0C}"/>
                </a:ext>
              </a:extLst>
            </p:cNvPr>
            <p:cNvCxnSpPr/>
            <p:nvPr/>
          </p:nvCxnSpPr>
          <p:spPr>
            <a:xfrm rot="10800000" flipH="1">
              <a:off x="4586227" y="4619283"/>
              <a:ext cx="528202" cy="600815"/>
            </a:xfrm>
            <a:prstGeom prst="straightConnector1">
              <a:avLst/>
            </a:prstGeom>
            <a:noFill/>
            <a:ln w="19050" cap="flat" cmpd="sng">
              <a:solidFill>
                <a:srgbClr val="E06666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3" name="Shape 1234">
              <a:extLst>
                <a:ext uri="{FF2B5EF4-FFF2-40B4-BE49-F238E27FC236}">
                  <a16:creationId xmlns:a16="http://schemas.microsoft.com/office/drawing/2014/main" id="{E89ECCED-EB04-FA41-9FC3-1648D5569BC3}"/>
                </a:ext>
              </a:extLst>
            </p:cNvPr>
            <p:cNvCxnSpPr/>
            <p:nvPr/>
          </p:nvCxnSpPr>
          <p:spPr>
            <a:xfrm rot="10800000">
              <a:off x="5824096" y="4634099"/>
              <a:ext cx="338538" cy="602463"/>
            </a:xfrm>
            <a:prstGeom prst="straightConnector1">
              <a:avLst/>
            </a:prstGeom>
            <a:noFill/>
            <a:ln w="19050" cap="flat" cmpd="sng">
              <a:solidFill>
                <a:srgbClr val="E06666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4" name="Shape 1235">
              <a:extLst>
                <a:ext uri="{FF2B5EF4-FFF2-40B4-BE49-F238E27FC236}">
                  <a16:creationId xmlns:a16="http://schemas.microsoft.com/office/drawing/2014/main" id="{E755E213-C27D-7E49-8DD6-AEEB2B9AE106}"/>
                </a:ext>
              </a:extLst>
            </p:cNvPr>
            <p:cNvCxnSpPr/>
            <p:nvPr/>
          </p:nvCxnSpPr>
          <p:spPr>
            <a:xfrm rot="10800000">
              <a:off x="5514094" y="4675255"/>
              <a:ext cx="799439" cy="1316858"/>
            </a:xfrm>
            <a:prstGeom prst="straightConnector1">
              <a:avLst/>
            </a:prstGeom>
            <a:noFill/>
            <a:ln w="19050" cap="flat" cmpd="sng">
              <a:solidFill>
                <a:srgbClr val="E06666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5" name="Shape 1236">
              <a:extLst>
                <a:ext uri="{FF2B5EF4-FFF2-40B4-BE49-F238E27FC236}">
                  <a16:creationId xmlns:a16="http://schemas.microsoft.com/office/drawing/2014/main" id="{08983622-36C7-B946-BFBC-1C4B5EA392BB}"/>
                </a:ext>
              </a:extLst>
            </p:cNvPr>
            <p:cNvCxnSpPr/>
            <p:nvPr/>
          </p:nvCxnSpPr>
          <p:spPr>
            <a:xfrm rot="10800000" flipH="1">
              <a:off x="7704397" y="4625866"/>
              <a:ext cx="293672" cy="829620"/>
            </a:xfrm>
            <a:prstGeom prst="straightConnector1">
              <a:avLst/>
            </a:prstGeom>
            <a:noFill/>
            <a:ln w="19050" cap="flat" cmpd="sng">
              <a:solidFill>
                <a:srgbClr val="E06666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6" name="Shape 1237">
              <a:extLst>
                <a:ext uri="{FF2B5EF4-FFF2-40B4-BE49-F238E27FC236}">
                  <a16:creationId xmlns:a16="http://schemas.microsoft.com/office/drawing/2014/main" id="{A78F9399-B558-BB46-89F0-2DBA46804285}"/>
                </a:ext>
              </a:extLst>
            </p:cNvPr>
            <p:cNvCxnSpPr/>
            <p:nvPr/>
          </p:nvCxnSpPr>
          <p:spPr>
            <a:xfrm rot="10800000">
              <a:off x="8416144" y="4675250"/>
              <a:ext cx="677077" cy="1300397"/>
            </a:xfrm>
            <a:prstGeom prst="straightConnector1">
              <a:avLst/>
            </a:prstGeom>
            <a:noFill/>
            <a:ln w="19050" cap="flat" cmpd="sng">
              <a:solidFill>
                <a:srgbClr val="E06666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7" name="Shape 1238">
              <a:extLst>
                <a:ext uri="{FF2B5EF4-FFF2-40B4-BE49-F238E27FC236}">
                  <a16:creationId xmlns:a16="http://schemas.microsoft.com/office/drawing/2014/main" id="{76167A67-6869-7E4C-92D2-F16691C16992}"/>
                </a:ext>
              </a:extLst>
            </p:cNvPr>
            <p:cNvCxnSpPr/>
            <p:nvPr/>
          </p:nvCxnSpPr>
          <p:spPr>
            <a:xfrm rot="10800000" flipH="1">
              <a:off x="9660187" y="4594594"/>
              <a:ext cx="770889" cy="559664"/>
            </a:xfrm>
            <a:prstGeom prst="straightConnector1">
              <a:avLst/>
            </a:prstGeom>
            <a:noFill/>
            <a:ln w="19050" cap="flat" cmpd="sng">
              <a:solidFill>
                <a:srgbClr val="E06666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8" name="Shape 1239">
              <a:extLst>
                <a:ext uri="{FF2B5EF4-FFF2-40B4-BE49-F238E27FC236}">
                  <a16:creationId xmlns:a16="http://schemas.microsoft.com/office/drawing/2014/main" id="{15622718-2908-D149-B3B2-D433362DFAD7}"/>
                </a:ext>
              </a:extLst>
            </p:cNvPr>
            <p:cNvCxnSpPr/>
            <p:nvPr/>
          </p:nvCxnSpPr>
          <p:spPr>
            <a:xfrm rot="10800000">
              <a:off x="10671708" y="4528751"/>
              <a:ext cx="407878" cy="1178588"/>
            </a:xfrm>
            <a:prstGeom prst="straightConnector1">
              <a:avLst/>
            </a:prstGeom>
            <a:noFill/>
            <a:ln w="19050" cap="flat" cmpd="sng">
              <a:solidFill>
                <a:srgbClr val="E06666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9" name="Shape 1240">
              <a:extLst>
                <a:ext uri="{FF2B5EF4-FFF2-40B4-BE49-F238E27FC236}">
                  <a16:creationId xmlns:a16="http://schemas.microsoft.com/office/drawing/2014/main" id="{CC653F44-E73C-6C45-8E55-1C781818A145}"/>
                </a:ext>
              </a:extLst>
            </p:cNvPr>
            <p:cNvSpPr/>
            <p:nvPr/>
          </p:nvSpPr>
          <p:spPr>
            <a:xfrm>
              <a:off x="4011082" y="992981"/>
              <a:ext cx="7876117" cy="3784324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400" tIns="243400" rIns="243400" bIns="243400" anchor="ctr" anchorCtr="0">
              <a:noAutofit/>
            </a:bodyPr>
            <a:lstStyle/>
            <a:p>
              <a:pPr algn="l" defTabSz="2438430" fontAlgn="base" latinLnBrk="1" hangingPunct="1">
                <a:spcAft>
                  <a:spcPct val="0"/>
                </a:spcAft>
              </a:pPr>
              <a:endParaRPr kumimoji="1" sz="2800" kern="120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242">
              <a:extLst>
                <a:ext uri="{FF2B5EF4-FFF2-40B4-BE49-F238E27FC236}">
                  <a16:creationId xmlns:a16="http://schemas.microsoft.com/office/drawing/2014/main" id="{B1FEE200-8824-B148-98FB-BB7BDE3ADDC6}"/>
                </a:ext>
              </a:extLst>
            </p:cNvPr>
            <p:cNvSpPr/>
            <p:nvPr/>
          </p:nvSpPr>
          <p:spPr>
            <a:xfrm>
              <a:off x="4051906" y="1559239"/>
              <a:ext cx="7747637" cy="817629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lIns="243400" tIns="243400" rIns="243400" bIns="2434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  <a:buSzPct val="25000"/>
              </a:pPr>
              <a:r>
                <a:rPr kumimoji="1" lang="en" sz="2800" kern="12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Northbound</a:t>
              </a:r>
            </a:p>
            <a:p>
              <a:pPr defTabSz="2438430" fontAlgn="base" latinLnBrk="1" hangingPunct="1">
                <a:spcAft>
                  <a:spcPct val="0"/>
                </a:spcAft>
                <a:buSzPct val="25000"/>
              </a:pPr>
              <a:r>
                <a:rPr kumimoji="1" lang="en" sz="2667" i="1" kern="12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(policy enforcement, conflict resolution)</a:t>
              </a:r>
            </a:p>
          </p:txBody>
        </p:sp>
        <p:sp>
          <p:nvSpPr>
            <p:cNvPr id="11" name="Shape 1243">
              <a:extLst>
                <a:ext uri="{FF2B5EF4-FFF2-40B4-BE49-F238E27FC236}">
                  <a16:creationId xmlns:a16="http://schemas.microsoft.com/office/drawing/2014/main" id="{4B6F365A-72F7-DA49-92D8-39C126B977EC}"/>
                </a:ext>
              </a:extLst>
            </p:cNvPr>
            <p:cNvSpPr/>
            <p:nvPr/>
          </p:nvSpPr>
          <p:spPr>
            <a:xfrm>
              <a:off x="4086577" y="4369082"/>
              <a:ext cx="2269837" cy="332507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txBody>
            <a:bodyPr lIns="243400" tIns="243400" rIns="243400" bIns="243400" anchor="ctr" anchorCtr="0">
              <a:noAutofit/>
            </a:bodyPr>
            <a:lstStyle/>
            <a:p>
              <a:pPr algn="l" defTabSz="2438430" fontAlgn="base" latinLnBrk="1" hangingPunct="1">
                <a:spcAft>
                  <a:spcPct val="0"/>
                </a:spcAft>
              </a:pPr>
              <a:endParaRPr kumimoji="1" sz="2800" kern="120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Shape 1244">
              <a:extLst>
                <a:ext uri="{FF2B5EF4-FFF2-40B4-BE49-F238E27FC236}">
                  <a16:creationId xmlns:a16="http://schemas.microsoft.com/office/drawing/2014/main" id="{CB077BD1-C898-B748-96F4-37698DF12FE8}"/>
                </a:ext>
              </a:extLst>
            </p:cNvPr>
            <p:cNvSpPr/>
            <p:nvPr/>
          </p:nvSpPr>
          <p:spPr>
            <a:xfrm>
              <a:off x="4051852" y="4403648"/>
              <a:ext cx="2267799" cy="332507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243400" tIns="243400" rIns="243400" bIns="2434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  <a:buSzPct val="25000"/>
              </a:pPr>
              <a:r>
                <a:rPr kumimoji="1" lang="en" sz="2667" kern="1200">
                  <a:solidFill>
                    <a:srgbClr val="EFEFEF"/>
                  </a:solidFill>
                  <a:latin typeface="Arial"/>
                  <a:ea typeface="Arial"/>
                  <a:cs typeface="Arial"/>
                  <a:sym typeface="Arial"/>
                </a:rPr>
                <a:t>OpenFlow</a:t>
              </a:r>
            </a:p>
          </p:txBody>
        </p:sp>
        <p:sp>
          <p:nvSpPr>
            <p:cNvPr id="13" name="Shape 1245">
              <a:extLst>
                <a:ext uri="{FF2B5EF4-FFF2-40B4-BE49-F238E27FC236}">
                  <a16:creationId xmlns:a16="http://schemas.microsoft.com/office/drawing/2014/main" id="{6DFC07C4-3C8C-9F4C-BD01-2A59EB6A82EA}"/>
                </a:ext>
              </a:extLst>
            </p:cNvPr>
            <p:cNvSpPr/>
            <p:nvPr/>
          </p:nvSpPr>
          <p:spPr>
            <a:xfrm>
              <a:off x="6827515" y="4369082"/>
              <a:ext cx="2269837" cy="332507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txBody>
            <a:bodyPr lIns="243400" tIns="243400" rIns="243400" bIns="243400" anchor="ctr" anchorCtr="0">
              <a:noAutofit/>
            </a:bodyPr>
            <a:lstStyle/>
            <a:p>
              <a:pPr algn="l" defTabSz="2438430" fontAlgn="base" latinLnBrk="1" hangingPunct="1">
                <a:spcAft>
                  <a:spcPct val="0"/>
                </a:spcAft>
              </a:pPr>
              <a:endParaRPr kumimoji="1" sz="2800" kern="120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Shape 1246">
              <a:extLst>
                <a:ext uri="{FF2B5EF4-FFF2-40B4-BE49-F238E27FC236}">
                  <a16:creationId xmlns:a16="http://schemas.microsoft.com/office/drawing/2014/main" id="{504A71EE-951A-874C-B25A-CE3853616A4A}"/>
                </a:ext>
              </a:extLst>
            </p:cNvPr>
            <p:cNvSpPr/>
            <p:nvPr/>
          </p:nvSpPr>
          <p:spPr>
            <a:xfrm>
              <a:off x="6792790" y="4403648"/>
              <a:ext cx="2267799" cy="332507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243400" tIns="243400" rIns="243400" bIns="2434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  <a:buSzPct val="25000"/>
              </a:pPr>
              <a:r>
                <a:rPr kumimoji="1" lang="en" sz="2667" kern="1200">
                  <a:solidFill>
                    <a:srgbClr val="EFEFEF"/>
                  </a:solidFill>
                  <a:latin typeface="Arial"/>
                  <a:ea typeface="Arial"/>
                  <a:cs typeface="Arial"/>
                  <a:sym typeface="Arial"/>
                </a:rPr>
                <a:t>NetConf</a:t>
              </a:r>
            </a:p>
          </p:txBody>
        </p:sp>
        <p:sp>
          <p:nvSpPr>
            <p:cNvPr id="15" name="Shape 1247">
              <a:extLst>
                <a:ext uri="{FF2B5EF4-FFF2-40B4-BE49-F238E27FC236}">
                  <a16:creationId xmlns:a16="http://schemas.microsoft.com/office/drawing/2014/main" id="{303BE56F-BC0B-1148-AB0C-8C0C8F9DFB13}"/>
                </a:ext>
              </a:extLst>
            </p:cNvPr>
            <p:cNvSpPr/>
            <p:nvPr/>
          </p:nvSpPr>
          <p:spPr>
            <a:xfrm>
              <a:off x="9568444" y="4369082"/>
              <a:ext cx="2269837" cy="332507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txBody>
            <a:bodyPr lIns="243400" tIns="243400" rIns="243400" bIns="243400" anchor="ctr" anchorCtr="0">
              <a:noAutofit/>
            </a:bodyPr>
            <a:lstStyle/>
            <a:p>
              <a:pPr algn="l" defTabSz="2438430" fontAlgn="base" latinLnBrk="1" hangingPunct="1">
                <a:spcAft>
                  <a:spcPct val="0"/>
                </a:spcAft>
              </a:pPr>
              <a:endParaRPr kumimoji="1" sz="2800" kern="120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1248">
              <a:extLst>
                <a:ext uri="{FF2B5EF4-FFF2-40B4-BE49-F238E27FC236}">
                  <a16:creationId xmlns:a16="http://schemas.microsoft.com/office/drawing/2014/main" id="{6CA9BCB5-7360-9D48-8509-C73CDB32571D}"/>
                </a:ext>
              </a:extLst>
            </p:cNvPr>
            <p:cNvSpPr/>
            <p:nvPr/>
          </p:nvSpPr>
          <p:spPr>
            <a:xfrm>
              <a:off x="9533729" y="4403648"/>
              <a:ext cx="2267799" cy="332507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243400" tIns="243400" rIns="243400" bIns="2434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  <a:buSzPct val="25000"/>
              </a:pPr>
              <a:r>
                <a:rPr kumimoji="1" lang="en" sz="2667" kern="1200">
                  <a:solidFill>
                    <a:srgbClr val="EFEFEF"/>
                  </a:solidFill>
                  <a:latin typeface="Arial"/>
                  <a:ea typeface="Arial"/>
                  <a:cs typeface="Arial"/>
                  <a:sym typeface="Arial"/>
                </a:rPr>
                <a:t>. . .</a:t>
              </a:r>
            </a:p>
          </p:txBody>
        </p:sp>
        <p:sp>
          <p:nvSpPr>
            <p:cNvPr id="17" name="Shape 1249">
              <a:extLst>
                <a:ext uri="{FF2B5EF4-FFF2-40B4-BE49-F238E27FC236}">
                  <a16:creationId xmlns:a16="http://schemas.microsoft.com/office/drawing/2014/main" id="{FB4EB1A1-7CF6-2D4E-AD55-B8804BE67948}"/>
                </a:ext>
              </a:extLst>
            </p:cNvPr>
            <p:cNvSpPr/>
            <p:nvPr/>
          </p:nvSpPr>
          <p:spPr>
            <a:xfrm>
              <a:off x="4060009" y="1129609"/>
              <a:ext cx="7749675" cy="355552"/>
            </a:xfrm>
            <a:prstGeom prst="rect">
              <a:avLst/>
            </a:prstGeom>
            <a:solidFill>
              <a:srgbClr val="1155CC"/>
            </a:solidFill>
            <a:ln>
              <a:noFill/>
            </a:ln>
          </p:spPr>
          <p:txBody>
            <a:bodyPr lIns="243400" tIns="243400" rIns="243400" bIns="2434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  <a:buSzPct val="25000"/>
              </a:pPr>
              <a:r>
                <a:rPr kumimoji="1" lang="en" sz="2800" kern="12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Applications</a:t>
              </a:r>
            </a:p>
          </p:txBody>
        </p:sp>
        <p:cxnSp>
          <p:nvCxnSpPr>
            <p:cNvPr id="18" name="Shape 1250">
              <a:extLst>
                <a:ext uri="{FF2B5EF4-FFF2-40B4-BE49-F238E27FC236}">
                  <a16:creationId xmlns:a16="http://schemas.microsoft.com/office/drawing/2014/main" id="{4AEACF5A-F433-6741-9F1D-2ECEA6A411D6}"/>
                </a:ext>
              </a:extLst>
            </p:cNvPr>
            <p:cNvCxnSpPr/>
            <p:nvPr/>
          </p:nvCxnSpPr>
          <p:spPr>
            <a:xfrm rot="10800000" flipH="1">
              <a:off x="4743260" y="5178947"/>
              <a:ext cx="1494871" cy="8229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Shape 1251">
              <a:extLst>
                <a:ext uri="{FF2B5EF4-FFF2-40B4-BE49-F238E27FC236}">
                  <a16:creationId xmlns:a16="http://schemas.microsoft.com/office/drawing/2014/main" id="{24C9B5E5-899F-E44E-A738-B9C04F19CB5F}"/>
                </a:ext>
              </a:extLst>
            </p:cNvPr>
            <p:cNvCxnSpPr/>
            <p:nvPr/>
          </p:nvCxnSpPr>
          <p:spPr>
            <a:xfrm rot="10800000" flipH="1">
              <a:off x="4751378" y="6064541"/>
              <a:ext cx="1668220" cy="1646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Shape 1252">
              <a:extLst>
                <a:ext uri="{FF2B5EF4-FFF2-40B4-BE49-F238E27FC236}">
                  <a16:creationId xmlns:a16="http://schemas.microsoft.com/office/drawing/2014/main" id="{348B9D46-3BE2-CA4E-B44C-D824020424E4}"/>
                </a:ext>
              </a:extLst>
            </p:cNvPr>
            <p:cNvCxnSpPr/>
            <p:nvPr/>
          </p:nvCxnSpPr>
          <p:spPr>
            <a:xfrm>
              <a:off x="6413464" y="5170718"/>
              <a:ext cx="1494872" cy="334153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Shape 1253">
              <a:extLst>
                <a:ext uri="{FF2B5EF4-FFF2-40B4-BE49-F238E27FC236}">
                  <a16:creationId xmlns:a16="http://schemas.microsoft.com/office/drawing/2014/main" id="{3DD1AB9F-BACF-EF4C-8A00-708E8DE59BDF}"/>
                </a:ext>
              </a:extLst>
            </p:cNvPr>
            <p:cNvCxnSpPr/>
            <p:nvPr/>
          </p:nvCxnSpPr>
          <p:spPr>
            <a:xfrm rot="10800000">
              <a:off x="9599044" y="5187177"/>
              <a:ext cx="1466320" cy="561312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Shape 1254">
              <a:extLst>
                <a:ext uri="{FF2B5EF4-FFF2-40B4-BE49-F238E27FC236}">
                  <a16:creationId xmlns:a16="http://schemas.microsoft.com/office/drawing/2014/main" id="{6DCE4428-40BA-CC45-B8B7-DEFA56DCC1D4}"/>
                </a:ext>
              </a:extLst>
            </p:cNvPr>
            <p:cNvCxnSpPr/>
            <p:nvPr/>
          </p:nvCxnSpPr>
          <p:spPr>
            <a:xfrm flipH="1">
              <a:off x="9311435" y="5748495"/>
              <a:ext cx="1753874" cy="299584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Shape 1255">
              <a:extLst>
                <a:ext uri="{FF2B5EF4-FFF2-40B4-BE49-F238E27FC236}">
                  <a16:creationId xmlns:a16="http://schemas.microsoft.com/office/drawing/2014/main" id="{78676B9A-CB92-0242-843F-ED8AF3BC996B}"/>
                </a:ext>
              </a:extLst>
            </p:cNvPr>
            <p:cNvCxnSpPr/>
            <p:nvPr/>
          </p:nvCxnSpPr>
          <p:spPr>
            <a:xfrm flipH="1">
              <a:off x="9235977" y="5178993"/>
              <a:ext cx="401759" cy="870772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Shape 1256">
              <a:extLst>
                <a:ext uri="{FF2B5EF4-FFF2-40B4-BE49-F238E27FC236}">
                  <a16:creationId xmlns:a16="http://schemas.microsoft.com/office/drawing/2014/main" id="{A154FB7F-53A3-6345-A705-81E4C0E54DCB}"/>
                </a:ext>
              </a:extLst>
            </p:cNvPr>
            <p:cNvCxnSpPr/>
            <p:nvPr/>
          </p:nvCxnSpPr>
          <p:spPr>
            <a:xfrm rot="10800000">
              <a:off x="7975636" y="5521373"/>
              <a:ext cx="1125742" cy="543204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Shape 1257">
              <a:extLst>
                <a:ext uri="{FF2B5EF4-FFF2-40B4-BE49-F238E27FC236}">
                  <a16:creationId xmlns:a16="http://schemas.microsoft.com/office/drawing/2014/main" id="{A96B87B2-E94C-7241-B4AF-94C5BB8FCDDB}"/>
                </a:ext>
              </a:extLst>
            </p:cNvPr>
            <p:cNvCxnSpPr/>
            <p:nvPr/>
          </p:nvCxnSpPr>
          <p:spPr>
            <a:xfrm rot="10800000" flipH="1">
              <a:off x="6458330" y="5504870"/>
              <a:ext cx="1396980" cy="520159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Shape 1258">
              <a:extLst>
                <a:ext uri="{FF2B5EF4-FFF2-40B4-BE49-F238E27FC236}">
                  <a16:creationId xmlns:a16="http://schemas.microsoft.com/office/drawing/2014/main" id="{5226D16A-FA76-C04F-977C-958D9C9A9D34}"/>
                </a:ext>
              </a:extLst>
            </p:cNvPr>
            <p:cNvCxnSpPr/>
            <p:nvPr/>
          </p:nvCxnSpPr>
          <p:spPr>
            <a:xfrm rot="10800000" flipH="1">
              <a:off x="4796284" y="5187180"/>
              <a:ext cx="1600919" cy="82962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Shape 1259">
              <a:extLst>
                <a:ext uri="{FF2B5EF4-FFF2-40B4-BE49-F238E27FC236}">
                  <a16:creationId xmlns:a16="http://schemas.microsoft.com/office/drawing/2014/main" id="{2FB433C6-B65E-D641-8E5C-2A3C9A9DC0BD}"/>
                </a:ext>
              </a:extLst>
            </p:cNvPr>
            <p:cNvCxnSpPr/>
            <p:nvPr/>
          </p:nvCxnSpPr>
          <p:spPr>
            <a:xfrm flipH="1">
              <a:off x="7877746" y="5178947"/>
              <a:ext cx="1623353" cy="309461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Shape 1260">
              <a:extLst>
                <a:ext uri="{FF2B5EF4-FFF2-40B4-BE49-F238E27FC236}">
                  <a16:creationId xmlns:a16="http://schemas.microsoft.com/office/drawing/2014/main" id="{0C772030-3062-574A-B778-772EE2C896D2}"/>
                </a:ext>
              </a:extLst>
            </p:cNvPr>
            <p:cNvCxnSpPr/>
            <p:nvPr/>
          </p:nvCxnSpPr>
          <p:spPr>
            <a:xfrm>
              <a:off x="6570497" y="6048082"/>
              <a:ext cx="2583905" cy="24689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29" name="Shape 1261">
              <a:extLst>
                <a:ext uri="{FF2B5EF4-FFF2-40B4-BE49-F238E27FC236}">
                  <a16:creationId xmlns:a16="http://schemas.microsoft.com/office/drawing/2014/main" id="{603A2CD5-899B-DB42-8363-10FECEA38001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251712" y="5746840"/>
              <a:ext cx="987063" cy="6666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Shape 1262">
              <a:extLst>
                <a:ext uri="{FF2B5EF4-FFF2-40B4-BE49-F238E27FC236}">
                  <a16:creationId xmlns:a16="http://schemas.microsoft.com/office/drawing/2014/main" id="{D8B01393-EC01-6A40-9F85-A036F9BC1E58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614605" y="5430794"/>
              <a:ext cx="987063" cy="6666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Shape 1263">
              <a:extLst>
                <a:ext uri="{FF2B5EF4-FFF2-40B4-BE49-F238E27FC236}">
                  <a16:creationId xmlns:a16="http://schemas.microsoft.com/office/drawing/2014/main" id="{C8C3FBF3-9C17-B048-85AC-30DC840E7098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44136" y="4904052"/>
              <a:ext cx="987063" cy="6666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Shape 1264">
              <a:extLst>
                <a:ext uri="{FF2B5EF4-FFF2-40B4-BE49-F238E27FC236}">
                  <a16:creationId xmlns:a16="http://schemas.microsoft.com/office/drawing/2014/main" id="{B676FD84-2397-4A4C-9243-1A861CB1A8EB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754683" y="5746840"/>
              <a:ext cx="987063" cy="6666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Shape 1265">
              <a:extLst>
                <a:ext uri="{FF2B5EF4-FFF2-40B4-BE49-F238E27FC236}">
                  <a16:creationId xmlns:a16="http://schemas.microsoft.com/office/drawing/2014/main" id="{E202A09D-4EA9-CA4C-BA81-8233A430316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482103" y="5220098"/>
              <a:ext cx="987063" cy="6666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Shape 1266">
              <a:extLst>
                <a:ext uri="{FF2B5EF4-FFF2-40B4-BE49-F238E27FC236}">
                  <a16:creationId xmlns:a16="http://schemas.microsoft.com/office/drawing/2014/main" id="{EA4B6A16-47F1-AC40-8ADA-43D901A1A980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915853" y="4904052"/>
              <a:ext cx="987063" cy="66666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5" name="Shape 1267">
              <a:extLst>
                <a:ext uri="{FF2B5EF4-FFF2-40B4-BE49-F238E27FC236}">
                  <a16:creationId xmlns:a16="http://schemas.microsoft.com/office/drawing/2014/main" id="{EC7D306D-4BF9-1245-8B87-AB49DE735D9D}"/>
                </a:ext>
              </a:extLst>
            </p:cNvPr>
            <p:cNvCxnSpPr/>
            <p:nvPr/>
          </p:nvCxnSpPr>
          <p:spPr>
            <a:xfrm>
              <a:off x="4667800" y="5228331"/>
              <a:ext cx="1751834" cy="844435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36" name="Shape 1268">
              <a:extLst>
                <a:ext uri="{FF2B5EF4-FFF2-40B4-BE49-F238E27FC236}">
                  <a16:creationId xmlns:a16="http://schemas.microsoft.com/office/drawing/2014/main" id="{31499CC8-074A-1F43-8F24-2D44BB07517C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159991" y="4928790"/>
              <a:ext cx="989103" cy="6666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Shape 1269">
              <a:extLst>
                <a:ext uri="{FF2B5EF4-FFF2-40B4-BE49-F238E27FC236}">
                  <a16:creationId xmlns:a16="http://schemas.microsoft.com/office/drawing/2014/main" id="{D37400F9-F132-A44B-9E91-79F0D7B52FC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013743" y="5746840"/>
              <a:ext cx="987063" cy="6666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Shape 1270">
              <a:extLst>
                <a:ext uri="{FF2B5EF4-FFF2-40B4-BE49-F238E27FC236}">
                  <a16:creationId xmlns:a16="http://schemas.microsoft.com/office/drawing/2014/main" id="{60A25DC2-C4D9-D545-96B8-D446A5A85C67}"/>
                </a:ext>
              </a:extLst>
            </p:cNvPr>
            <p:cNvSpPr/>
            <p:nvPr/>
          </p:nvSpPr>
          <p:spPr>
            <a:xfrm>
              <a:off x="4051906" y="2434481"/>
              <a:ext cx="7747637" cy="1017734"/>
            </a:xfrm>
            <a:prstGeom prst="rect">
              <a:avLst/>
            </a:prstGeom>
            <a:solidFill>
              <a:srgbClr val="434343"/>
            </a:solidFill>
            <a:ln>
              <a:noFill/>
            </a:ln>
          </p:spPr>
          <p:txBody>
            <a:bodyPr lIns="243400" tIns="243400" rIns="243400" bIns="2434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  <a:buSzPct val="25000"/>
              </a:pPr>
              <a:r>
                <a:rPr kumimoji="1" lang="en" sz="2800" kern="1200" dirty="0">
                  <a:solidFill>
                    <a:srgbClr val="EFEFEF"/>
                  </a:solidFill>
                  <a:latin typeface="Arial"/>
                  <a:ea typeface="Arial"/>
                  <a:cs typeface="Arial"/>
                  <a:sym typeface="Arial"/>
                </a:rPr>
                <a:t>Distributed Core</a:t>
              </a:r>
            </a:p>
            <a:p>
              <a:pPr defTabSz="2438430" fontAlgn="base" latinLnBrk="1" hangingPunct="1">
                <a:spcAft>
                  <a:spcPct val="0"/>
                </a:spcAft>
                <a:buSzPct val="25000"/>
              </a:pPr>
              <a:r>
                <a:rPr kumimoji="1" lang="en" sz="2667" i="1" kern="1200" dirty="0">
                  <a:solidFill>
                    <a:srgbClr val="EFEFEF"/>
                  </a:solidFill>
                  <a:latin typeface="Arial"/>
                  <a:ea typeface="Arial"/>
                  <a:cs typeface="Arial"/>
                  <a:sym typeface="Arial"/>
                </a:rPr>
                <a:t>(scalability, availability, performance, persistence)</a:t>
              </a:r>
            </a:p>
          </p:txBody>
        </p:sp>
        <p:sp>
          <p:nvSpPr>
            <p:cNvPr id="39" name="Shape 1271">
              <a:extLst>
                <a:ext uri="{FF2B5EF4-FFF2-40B4-BE49-F238E27FC236}">
                  <a16:creationId xmlns:a16="http://schemas.microsoft.com/office/drawing/2014/main" id="{28960A6A-5767-F147-9142-8D5C0C4875D8}"/>
                </a:ext>
              </a:extLst>
            </p:cNvPr>
            <p:cNvSpPr/>
            <p:nvPr/>
          </p:nvSpPr>
          <p:spPr>
            <a:xfrm>
              <a:off x="4051906" y="3499956"/>
              <a:ext cx="7747637" cy="455962"/>
            </a:xfrm>
            <a:prstGeom prst="rect">
              <a:avLst/>
            </a:prstGeom>
            <a:solidFill>
              <a:srgbClr val="38761D"/>
            </a:solidFill>
            <a:ln>
              <a:noFill/>
            </a:ln>
          </p:spPr>
          <p:txBody>
            <a:bodyPr lIns="243400" tIns="243400" rIns="243400" bIns="2434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  <a:buSzPct val="25000"/>
              </a:pPr>
              <a:r>
                <a:rPr kumimoji="1" lang="en" sz="2800" kern="1200">
                  <a:solidFill>
                    <a:srgbClr val="EFEFEF"/>
                  </a:solidFill>
                  <a:latin typeface="Arial"/>
                  <a:ea typeface="Arial"/>
                  <a:cs typeface="Arial"/>
                  <a:sym typeface="Arial"/>
                </a:rPr>
                <a:t>Southbound</a:t>
              </a:r>
            </a:p>
            <a:p>
              <a:pPr defTabSz="2438430" fontAlgn="base" latinLnBrk="1" hangingPunct="1">
                <a:spcAft>
                  <a:spcPct val="0"/>
                </a:spcAft>
                <a:buSzPct val="25000"/>
              </a:pPr>
              <a:r>
                <a:rPr kumimoji="1" lang="en" sz="2667" i="1" kern="1200">
                  <a:solidFill>
                    <a:srgbClr val="EFEFEF"/>
                  </a:solidFill>
                  <a:latin typeface="Arial"/>
                  <a:ea typeface="Arial"/>
                  <a:cs typeface="Arial"/>
                  <a:sym typeface="Arial"/>
                </a:rPr>
                <a:t>(discover, observe, program, configure)</a:t>
              </a:r>
            </a:p>
          </p:txBody>
        </p:sp>
        <p:sp>
          <p:nvSpPr>
            <p:cNvPr id="40" name="Shape 1274">
              <a:extLst>
                <a:ext uri="{FF2B5EF4-FFF2-40B4-BE49-F238E27FC236}">
                  <a16:creationId xmlns:a16="http://schemas.microsoft.com/office/drawing/2014/main" id="{9F16904E-9C34-1640-B225-366CD8E6BB6D}"/>
                </a:ext>
              </a:extLst>
            </p:cNvPr>
            <p:cNvSpPr/>
            <p:nvPr/>
          </p:nvSpPr>
          <p:spPr>
            <a:xfrm>
              <a:off x="4057972" y="4000363"/>
              <a:ext cx="2267799" cy="332507"/>
            </a:xfrm>
            <a:prstGeom prst="rect">
              <a:avLst/>
            </a:prstGeom>
            <a:solidFill>
              <a:srgbClr val="BA071F"/>
            </a:solidFill>
            <a:ln>
              <a:noFill/>
            </a:ln>
          </p:spPr>
          <p:txBody>
            <a:bodyPr lIns="243400" tIns="243400" rIns="243400" bIns="2434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  <a:buSzPct val="25000"/>
              </a:pPr>
              <a:r>
                <a:rPr kumimoji="1" lang="en" sz="2667" kern="1200" dirty="0">
                  <a:solidFill>
                    <a:srgbClr val="EFEFEF"/>
                  </a:solidFill>
                  <a:latin typeface="Arial"/>
                  <a:ea typeface="Arial"/>
                  <a:cs typeface="Arial"/>
                  <a:sym typeface="Arial"/>
                </a:rPr>
                <a:t>Provider</a:t>
              </a:r>
            </a:p>
          </p:txBody>
        </p:sp>
        <p:sp>
          <p:nvSpPr>
            <p:cNvPr id="41" name="Shape 1275">
              <a:extLst>
                <a:ext uri="{FF2B5EF4-FFF2-40B4-BE49-F238E27FC236}">
                  <a16:creationId xmlns:a16="http://schemas.microsoft.com/office/drawing/2014/main" id="{5A66607E-C0E8-BB4D-94F6-B77442874AD3}"/>
                </a:ext>
              </a:extLst>
            </p:cNvPr>
            <p:cNvSpPr/>
            <p:nvPr/>
          </p:nvSpPr>
          <p:spPr>
            <a:xfrm>
              <a:off x="6798909" y="4000363"/>
              <a:ext cx="2267799" cy="332507"/>
            </a:xfrm>
            <a:prstGeom prst="rect">
              <a:avLst/>
            </a:prstGeom>
            <a:solidFill>
              <a:srgbClr val="BA071F"/>
            </a:solidFill>
            <a:ln>
              <a:noFill/>
            </a:ln>
          </p:spPr>
          <p:txBody>
            <a:bodyPr lIns="243400" tIns="243400" rIns="243400" bIns="243400" anchor="ctr" anchorCtr="0">
              <a:noAutofit/>
            </a:bodyPr>
            <a:lstStyle/>
            <a:p>
              <a:pPr defTabSz="2438430" fontAlgn="base" latinLnBrk="1" hangingPunct="1">
                <a:spcBef>
                  <a:spcPct val="0"/>
                </a:spcBef>
                <a:spcAft>
                  <a:spcPct val="0"/>
                </a:spcAft>
                <a:buSzPct val="25000"/>
              </a:pPr>
              <a:r>
                <a:rPr kumimoji="1" lang="en" altLang="ko-KR" sz="2667" kern="1200" dirty="0">
                  <a:solidFill>
                    <a:srgbClr val="EFEFEF"/>
                  </a:solidFill>
                  <a:latin typeface="Arial"/>
                  <a:ea typeface="Arial"/>
                  <a:cs typeface="Arial"/>
                  <a:sym typeface="Arial"/>
                </a:rPr>
                <a:t>Provider</a:t>
              </a:r>
              <a:endParaRPr kumimoji="1" lang="en" sz="2667" kern="1200" dirty="0">
                <a:solidFill>
                  <a:srgbClr val="EFEFE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Shape 1276">
              <a:extLst>
                <a:ext uri="{FF2B5EF4-FFF2-40B4-BE49-F238E27FC236}">
                  <a16:creationId xmlns:a16="http://schemas.microsoft.com/office/drawing/2014/main" id="{46C35027-1E3B-B944-BB17-B6C6C73F707E}"/>
                </a:ext>
              </a:extLst>
            </p:cNvPr>
            <p:cNvSpPr/>
            <p:nvPr/>
          </p:nvSpPr>
          <p:spPr>
            <a:xfrm>
              <a:off x="9539847" y="4000363"/>
              <a:ext cx="2267799" cy="332507"/>
            </a:xfrm>
            <a:prstGeom prst="rect">
              <a:avLst/>
            </a:prstGeom>
            <a:solidFill>
              <a:srgbClr val="BA071F"/>
            </a:solidFill>
            <a:ln>
              <a:noFill/>
            </a:ln>
          </p:spPr>
          <p:txBody>
            <a:bodyPr lIns="243400" tIns="243400" rIns="243400" bIns="2434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  <a:buSzPct val="25000"/>
              </a:pPr>
              <a:r>
                <a:rPr kumimoji="1" lang="en" sz="2667" kern="1200">
                  <a:solidFill>
                    <a:srgbClr val="EFEFEF"/>
                  </a:solidFill>
                  <a:latin typeface="Arial"/>
                  <a:ea typeface="Arial"/>
                  <a:cs typeface="Arial"/>
                  <a:sym typeface="Arial"/>
                </a:rPr>
                <a:t>. . .</a:t>
              </a:r>
            </a:p>
          </p:txBody>
        </p:sp>
        <p:cxnSp>
          <p:nvCxnSpPr>
            <p:cNvPr id="43" name="Shape 1286">
              <a:extLst>
                <a:ext uri="{FF2B5EF4-FFF2-40B4-BE49-F238E27FC236}">
                  <a16:creationId xmlns:a16="http://schemas.microsoft.com/office/drawing/2014/main" id="{466C0842-B115-DC46-A041-9B29708763E3}"/>
                </a:ext>
              </a:extLst>
            </p:cNvPr>
            <p:cNvCxnSpPr/>
            <p:nvPr/>
          </p:nvCxnSpPr>
          <p:spPr>
            <a:xfrm rot="10800000" flipH="1">
              <a:off x="4743221" y="4777310"/>
              <a:ext cx="566949" cy="1109453"/>
            </a:xfrm>
            <a:prstGeom prst="straightConnector1">
              <a:avLst/>
            </a:prstGeom>
            <a:noFill/>
            <a:ln w="19050" cap="flat" cmpd="sng">
              <a:solidFill>
                <a:srgbClr val="E06666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44" name="모서리가 둥근 사각형 설명선 4">
              <a:extLst>
                <a:ext uri="{FF2B5EF4-FFF2-40B4-BE49-F238E27FC236}">
                  <a16:creationId xmlns:a16="http://schemas.microsoft.com/office/drawing/2014/main" id="{7904B966-D117-BE48-B7CE-CAA29E88F5D9}"/>
                </a:ext>
              </a:extLst>
            </p:cNvPr>
            <p:cNvSpPr/>
            <p:nvPr/>
          </p:nvSpPr>
          <p:spPr bwMode="auto">
            <a:xfrm>
              <a:off x="-40531" y="920895"/>
              <a:ext cx="3244891" cy="836187"/>
            </a:xfrm>
            <a:prstGeom prst="wedgeRoundRectCallout">
              <a:avLst>
                <a:gd name="adj1" fmla="val 77683"/>
                <a:gd name="adj2" fmla="val -11814"/>
                <a:gd name="adj3" fmla="val 16667"/>
              </a:avLst>
            </a:prstGeom>
            <a:noFill/>
            <a:ln w="25400" algn="ctr">
              <a:solidFill>
                <a:srgbClr val="0070C0"/>
              </a:solidFill>
              <a:miter lim="800000"/>
              <a:headEnd/>
              <a:tailEnd/>
            </a:ln>
            <a:effectLst/>
          </p:spPr>
          <p:txBody>
            <a:bodyPr wrap="none" lIns="243680" tIns="121845" rIns="243680" bIns="121845" rtlCol="0" anchor="ctr"/>
            <a:lstStyle/>
            <a:p>
              <a:pPr defTabSz="2438430" fontAlgn="base" latinLnBrk="1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2800" kern="1200" dirty="0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Contains user applications</a:t>
              </a:r>
            </a:p>
            <a:p>
              <a:pPr defTabSz="2438430" fontAlgn="base" latinLnBrk="1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2800" kern="1200" dirty="0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E.g., reactive forwarding, </a:t>
              </a:r>
              <a:r>
                <a:rPr kumimoji="1" lang="en-US" altLang="ko-KR" sz="2800" kern="1200" dirty="0" err="1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ProxyARP</a:t>
              </a:r>
              <a:r>
                <a:rPr kumimoji="1" lang="en-US" altLang="ko-KR" sz="2800" kern="1200" dirty="0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, </a:t>
              </a:r>
              <a:br>
                <a:rPr kumimoji="1" lang="en-US" altLang="ko-KR" sz="2800" kern="1200" dirty="0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</a:br>
              <a:r>
                <a:rPr kumimoji="1" lang="en-US" altLang="ko-KR" sz="2800" kern="1200" dirty="0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segment routing, SDN-IP, etc.</a:t>
              </a:r>
              <a:endParaRPr kumimoji="1" lang="ko-KR" altLang="en-US" sz="2800" kern="1200" dirty="0">
                <a:solidFill>
                  <a:prstClr val="black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45" name="모서리가 둥근 사각형 설명선 153">
              <a:extLst>
                <a:ext uri="{FF2B5EF4-FFF2-40B4-BE49-F238E27FC236}">
                  <a16:creationId xmlns:a16="http://schemas.microsoft.com/office/drawing/2014/main" id="{0FFE62B0-22A5-C74E-B952-1C89558EFE21}"/>
                </a:ext>
              </a:extLst>
            </p:cNvPr>
            <p:cNvSpPr/>
            <p:nvPr/>
          </p:nvSpPr>
          <p:spPr bwMode="auto">
            <a:xfrm>
              <a:off x="-40531" y="1906375"/>
              <a:ext cx="3244891" cy="839868"/>
            </a:xfrm>
            <a:prstGeom prst="wedgeRoundRectCallout">
              <a:avLst>
                <a:gd name="adj1" fmla="val 78350"/>
                <a:gd name="adj2" fmla="val -61554"/>
                <a:gd name="adj3" fmla="val 16667"/>
              </a:avLst>
            </a:prstGeom>
            <a:noFill/>
            <a:ln w="25400" algn="ctr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lIns="243680" tIns="121845" rIns="243680" bIns="121845" rtlCol="0" anchor="ctr"/>
            <a:lstStyle/>
            <a:p>
              <a:pPr defTabSz="2438430" fontAlgn="base" latinLnBrk="1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2800" kern="1200" dirty="0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Transfer network info to app layer</a:t>
              </a:r>
            </a:p>
            <a:p>
              <a:pPr defTabSz="2438430" fontAlgn="base" latinLnBrk="1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2800" kern="1200" dirty="0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Provide management interface for </a:t>
              </a:r>
              <a:br>
                <a:rPr kumimoji="1" lang="en-US" altLang="ko-KR" sz="2800" kern="1200" dirty="0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</a:br>
              <a:r>
                <a:rPr kumimoji="1" lang="en-US" altLang="ko-KR" sz="2800" kern="1200" dirty="0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controlling lower layer component</a:t>
              </a:r>
              <a:endParaRPr kumimoji="1" lang="ko-KR" altLang="en-US" sz="2800" kern="1200" dirty="0">
                <a:solidFill>
                  <a:prstClr val="black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46" name="모서리가 둥근 사각형 설명선 154">
              <a:extLst>
                <a:ext uri="{FF2B5EF4-FFF2-40B4-BE49-F238E27FC236}">
                  <a16:creationId xmlns:a16="http://schemas.microsoft.com/office/drawing/2014/main" id="{8D34E1A9-0254-DC4D-9F48-C0045C409D1E}"/>
                </a:ext>
              </a:extLst>
            </p:cNvPr>
            <p:cNvSpPr/>
            <p:nvPr/>
          </p:nvSpPr>
          <p:spPr bwMode="auto">
            <a:xfrm>
              <a:off x="-40531" y="2895537"/>
              <a:ext cx="3244891" cy="815852"/>
            </a:xfrm>
            <a:prstGeom prst="wedgeRoundRectCallout">
              <a:avLst>
                <a:gd name="adj1" fmla="val 78279"/>
                <a:gd name="adj2" fmla="val -32502"/>
                <a:gd name="adj3" fmla="val 16667"/>
              </a:avLst>
            </a:prstGeom>
            <a:noFill/>
            <a:ln w="25400" algn="ctr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lIns="243680" tIns="121845" rIns="243680" bIns="121845" rtlCol="0" anchor="ctr"/>
            <a:lstStyle/>
            <a:p>
              <a:pPr defTabSz="2438430" fontAlgn="base" latinLnBrk="1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2800" kern="1200" dirty="0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Contains many core features</a:t>
              </a:r>
            </a:p>
            <a:p>
              <a:pPr defTabSz="2438430" fontAlgn="base" latinLnBrk="1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2800" kern="1200" dirty="0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Provide distributed clustering </a:t>
              </a:r>
              <a:r>
                <a:rPr kumimoji="1" lang="en-US" altLang="ko-KR" sz="2800" kern="1200" dirty="0" err="1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func</a:t>
              </a:r>
              <a:r>
                <a:rPr kumimoji="1" lang="en-US" altLang="ko-KR" sz="2800" kern="1200" dirty="0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.</a:t>
              </a:r>
              <a:br>
                <a:rPr kumimoji="1" lang="en-US" altLang="ko-KR" sz="2800" kern="1200" dirty="0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</a:br>
              <a:r>
                <a:rPr kumimoji="1" lang="en-US" altLang="ko-KR" sz="2800" kern="1200" dirty="0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for supporting HA and scalability</a:t>
              </a:r>
            </a:p>
          </p:txBody>
        </p:sp>
        <p:sp>
          <p:nvSpPr>
            <p:cNvPr id="47" name="모서리가 둥근 사각형 설명선 155">
              <a:extLst>
                <a:ext uri="{FF2B5EF4-FFF2-40B4-BE49-F238E27FC236}">
                  <a16:creationId xmlns:a16="http://schemas.microsoft.com/office/drawing/2014/main" id="{FCBB3DAC-BE45-034F-87C8-1112BB09677B}"/>
                </a:ext>
              </a:extLst>
            </p:cNvPr>
            <p:cNvSpPr/>
            <p:nvPr/>
          </p:nvSpPr>
          <p:spPr bwMode="auto">
            <a:xfrm>
              <a:off x="-40460" y="3859496"/>
              <a:ext cx="3243928" cy="669255"/>
            </a:xfrm>
            <a:prstGeom prst="wedgeRoundRectCallout">
              <a:avLst>
                <a:gd name="adj1" fmla="val 78574"/>
                <a:gd name="adj2" fmla="val -62560"/>
                <a:gd name="adj3" fmla="val 16667"/>
              </a:avLst>
            </a:prstGeom>
            <a:noFill/>
            <a:ln w="25400" algn="ctr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lIns="243680" tIns="121845" rIns="243680" bIns="121845" rtlCol="0" anchor="ctr"/>
            <a:lstStyle/>
            <a:p>
              <a:pPr defTabSz="2438430" fontAlgn="base" latinLnBrk="1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2800" kern="1200" dirty="0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Provide an abstracted interface for </a:t>
              </a:r>
              <a:br>
                <a:rPr kumimoji="1" lang="en-US" altLang="ko-KR" sz="2800" kern="1200" dirty="0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</a:br>
              <a:r>
                <a:rPr kumimoji="1" lang="en-US" altLang="ko-KR" sz="2800" kern="1200" dirty="0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controlling the network infrastructure</a:t>
              </a:r>
            </a:p>
          </p:txBody>
        </p:sp>
        <p:sp>
          <p:nvSpPr>
            <p:cNvPr id="48" name="모서리가 둥근 사각형 설명선 156">
              <a:extLst>
                <a:ext uri="{FF2B5EF4-FFF2-40B4-BE49-F238E27FC236}">
                  <a16:creationId xmlns:a16="http://schemas.microsoft.com/office/drawing/2014/main" id="{32126A11-37F7-CF44-85AF-BA73DFD5CF68}"/>
                </a:ext>
              </a:extLst>
            </p:cNvPr>
            <p:cNvSpPr/>
            <p:nvPr/>
          </p:nvSpPr>
          <p:spPr bwMode="auto">
            <a:xfrm>
              <a:off x="-38514" y="4684626"/>
              <a:ext cx="3241982" cy="836747"/>
            </a:xfrm>
            <a:prstGeom prst="wedgeRoundRectCallout">
              <a:avLst>
                <a:gd name="adj1" fmla="val 78958"/>
                <a:gd name="adj2" fmla="val -76020"/>
                <a:gd name="adj3" fmla="val 16667"/>
              </a:avLst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lIns="243680" tIns="121845" rIns="243680" bIns="121845" rtlCol="0" anchor="ctr"/>
            <a:lstStyle/>
            <a:p>
              <a:pPr defTabSz="2438430" fontAlgn="base" latinLnBrk="1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2800" kern="1200" dirty="0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Network protocol implementation </a:t>
              </a:r>
              <a:br>
                <a:rPr kumimoji="1" lang="en-US" altLang="ko-KR" sz="2800" kern="1200" dirty="0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</a:br>
              <a:r>
                <a:rPr kumimoji="1" lang="en-US" altLang="ko-KR" sz="2800" kern="1200" dirty="0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for managing network elements</a:t>
              </a:r>
            </a:p>
            <a:p>
              <a:pPr defTabSz="2438430" fontAlgn="base" latinLnBrk="1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2800" kern="1200" dirty="0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E.g., </a:t>
              </a:r>
              <a:r>
                <a:rPr kumimoji="1" lang="en-US" altLang="ko-KR" sz="2800" kern="1200" dirty="0" err="1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OpenFlow</a:t>
              </a:r>
              <a:r>
                <a:rPr kumimoji="1" lang="en-US" altLang="ko-KR" sz="2800" kern="1200" dirty="0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, </a:t>
              </a:r>
              <a:r>
                <a:rPr kumimoji="1" lang="en-US" altLang="ko-KR" sz="2800" kern="1200" dirty="0" err="1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NetConf</a:t>
              </a:r>
              <a:endParaRPr kumimoji="1" lang="en-US" altLang="ko-KR" sz="2800" kern="1200" dirty="0">
                <a:solidFill>
                  <a:prstClr val="black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</p:grpSp>
      <p:sp>
        <p:nvSpPr>
          <p:cNvPr id="50" name="제목 1">
            <a:extLst>
              <a:ext uri="{FF2B5EF4-FFF2-40B4-BE49-F238E27FC236}">
                <a16:creationId xmlns:a16="http://schemas.microsoft.com/office/drawing/2014/main" id="{B56601D4-152C-BD40-A79D-5230BA62EFD7}"/>
              </a:ext>
            </a:extLst>
          </p:cNvPr>
          <p:cNvSpPr txBox="1">
            <a:spLocks/>
          </p:cNvSpPr>
          <p:nvPr/>
        </p:nvSpPr>
        <p:spPr>
          <a:xfrm>
            <a:off x="672470" y="237659"/>
            <a:ext cx="24000917" cy="1118528"/>
          </a:xfrm>
          <a:prstGeom prst="rect">
            <a:avLst/>
          </a:prstGeom>
        </p:spPr>
        <p:txBody>
          <a:bodyPr lIns="196267" tIns="98133" rIns="196267" bIns="98133"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en-US" altLang="ko-KR" sz="2800" b="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뫼비우스 Bold" pitchFamily="2" charset="-127"/>
                <a:ea typeface="뫼비우스 Bold" pitchFamily="2" charset="-127"/>
                <a:cs typeface="+mj-cs"/>
              </a:defRPr>
            </a:lvl1pPr>
          </a:lstStyle>
          <a:p>
            <a:pPr algn="l" defTabSz="2438430" fontAlgn="base">
              <a:spcAft>
                <a:spcPct val="0"/>
              </a:spcAft>
            </a:pPr>
            <a:r>
              <a:rPr lang="en-US" altLang="ko-KR" sz="74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ONOS Architecture (1/2)</a:t>
            </a:r>
          </a:p>
        </p:txBody>
      </p:sp>
    </p:spTree>
    <p:extLst>
      <p:ext uri="{BB962C8B-B14F-4D97-AF65-F5344CB8AC3E}">
        <p14:creationId xmlns:p14="http://schemas.microsoft.com/office/powerpoint/2010/main" val="3665567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hape 70">
            <a:extLst>
              <a:ext uri="{FF2B5EF4-FFF2-40B4-BE49-F238E27FC236}">
                <a16:creationId xmlns:a16="http://schemas.microsoft.com/office/drawing/2014/main" id="{97AC0A5E-13F3-1E41-884D-FEFA66EEF140}"/>
              </a:ext>
            </a:extLst>
          </p:cNvPr>
          <p:cNvGrpSpPr/>
          <p:nvPr/>
        </p:nvGrpSpPr>
        <p:grpSpPr>
          <a:xfrm>
            <a:off x="16304428" y="9244300"/>
            <a:ext cx="4222200" cy="2195197"/>
            <a:chOff x="6093724" y="3579850"/>
            <a:chExt cx="1583325" cy="823199"/>
          </a:xfrm>
        </p:grpSpPr>
        <p:cxnSp>
          <p:nvCxnSpPr>
            <p:cNvPr id="3" name="Shape 71">
              <a:extLst>
                <a:ext uri="{FF2B5EF4-FFF2-40B4-BE49-F238E27FC236}">
                  <a16:creationId xmlns:a16="http://schemas.microsoft.com/office/drawing/2014/main" id="{53997E54-B295-6747-A17C-BF1AC3A2B63B}"/>
                </a:ext>
              </a:extLst>
            </p:cNvPr>
            <p:cNvCxnSpPr/>
            <p:nvPr/>
          </p:nvCxnSpPr>
          <p:spPr>
            <a:xfrm rot="10800000">
              <a:off x="6274849" y="3579850"/>
              <a:ext cx="1402200" cy="823199"/>
            </a:xfrm>
            <a:prstGeom prst="straightConnector1">
              <a:avLst/>
            </a:prstGeom>
            <a:noFill/>
            <a:ln w="19050" cap="flat" cmpd="sng">
              <a:solidFill>
                <a:srgbClr val="E06666"/>
              </a:solidFill>
              <a:prstDash val="dash"/>
              <a:round/>
              <a:headEnd type="none" w="lg" len="lg"/>
              <a:tailEnd type="none" w="lg" len="lg"/>
            </a:ln>
          </p:spPr>
        </p:cxnSp>
        <p:cxnSp>
          <p:nvCxnSpPr>
            <p:cNvPr id="4" name="Shape 72">
              <a:extLst>
                <a:ext uri="{FF2B5EF4-FFF2-40B4-BE49-F238E27FC236}">
                  <a16:creationId xmlns:a16="http://schemas.microsoft.com/office/drawing/2014/main" id="{E7F2FA08-93F9-8F47-8D88-ED97D4655EF9}"/>
                </a:ext>
              </a:extLst>
            </p:cNvPr>
            <p:cNvCxnSpPr/>
            <p:nvPr/>
          </p:nvCxnSpPr>
          <p:spPr>
            <a:xfrm rot="10800000">
              <a:off x="6093724" y="3680524"/>
              <a:ext cx="478200" cy="322800"/>
            </a:xfrm>
            <a:prstGeom prst="straightConnector1">
              <a:avLst/>
            </a:prstGeom>
            <a:noFill/>
            <a:ln w="19050" cap="flat" cmpd="sng">
              <a:solidFill>
                <a:srgbClr val="E06666"/>
              </a:solidFill>
              <a:prstDash val="dash"/>
              <a:round/>
              <a:headEnd type="none" w="lg" len="lg"/>
              <a:tailEnd type="none" w="lg" len="lg"/>
            </a:ln>
          </p:spPr>
        </p:cxnSp>
      </p:grpSp>
      <p:grpSp>
        <p:nvGrpSpPr>
          <p:cNvPr id="5" name="Shape 73">
            <a:extLst>
              <a:ext uri="{FF2B5EF4-FFF2-40B4-BE49-F238E27FC236}">
                <a16:creationId xmlns:a16="http://schemas.microsoft.com/office/drawing/2014/main" id="{FD191682-6A3F-A349-A0CB-9387B4C87094}"/>
              </a:ext>
            </a:extLst>
          </p:cNvPr>
          <p:cNvGrpSpPr/>
          <p:nvPr/>
        </p:nvGrpSpPr>
        <p:grpSpPr>
          <a:xfrm>
            <a:off x="1179631" y="2345500"/>
            <a:ext cx="22053597" cy="7298397"/>
            <a:chOff x="421925" y="992800"/>
            <a:chExt cx="8270099" cy="2736899"/>
          </a:xfrm>
        </p:grpSpPr>
        <p:sp>
          <p:nvSpPr>
            <p:cNvPr id="6" name="Shape 74">
              <a:extLst>
                <a:ext uri="{FF2B5EF4-FFF2-40B4-BE49-F238E27FC236}">
                  <a16:creationId xmlns:a16="http://schemas.microsoft.com/office/drawing/2014/main" id="{776B52D4-8525-6044-8FB7-B8D6F7DA7758}"/>
                </a:ext>
              </a:extLst>
            </p:cNvPr>
            <p:cNvSpPr/>
            <p:nvPr/>
          </p:nvSpPr>
          <p:spPr>
            <a:xfrm>
              <a:off x="421925" y="992800"/>
              <a:ext cx="1869299" cy="2736899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endParaRPr kumimoji="1" sz="2400" kern="1200">
                <a:solidFill>
                  <a:prstClr val="black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7" name="Shape 75">
              <a:extLst>
                <a:ext uri="{FF2B5EF4-FFF2-40B4-BE49-F238E27FC236}">
                  <a16:creationId xmlns:a16="http://schemas.microsoft.com/office/drawing/2014/main" id="{A38D2C91-78DB-014F-ABBE-6880291ACCAA}"/>
                </a:ext>
              </a:extLst>
            </p:cNvPr>
            <p:cNvSpPr/>
            <p:nvPr/>
          </p:nvSpPr>
          <p:spPr>
            <a:xfrm>
              <a:off x="2555525" y="992800"/>
              <a:ext cx="1869299" cy="2736899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endParaRPr kumimoji="1" sz="2400" kern="1200">
                <a:solidFill>
                  <a:prstClr val="black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8" name="Shape 76">
              <a:extLst>
                <a:ext uri="{FF2B5EF4-FFF2-40B4-BE49-F238E27FC236}">
                  <a16:creationId xmlns:a16="http://schemas.microsoft.com/office/drawing/2014/main" id="{F5BA35D4-6D4E-804C-AC97-30FCEB656049}"/>
                </a:ext>
              </a:extLst>
            </p:cNvPr>
            <p:cNvSpPr/>
            <p:nvPr/>
          </p:nvSpPr>
          <p:spPr>
            <a:xfrm>
              <a:off x="4689125" y="992800"/>
              <a:ext cx="1869299" cy="2736899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endParaRPr kumimoji="1" sz="2400" kern="1200">
                <a:solidFill>
                  <a:prstClr val="black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9" name="Shape 77">
              <a:extLst>
                <a:ext uri="{FF2B5EF4-FFF2-40B4-BE49-F238E27FC236}">
                  <a16:creationId xmlns:a16="http://schemas.microsoft.com/office/drawing/2014/main" id="{78C85AA0-2805-FD46-9DA9-9424762E109F}"/>
                </a:ext>
              </a:extLst>
            </p:cNvPr>
            <p:cNvSpPr/>
            <p:nvPr/>
          </p:nvSpPr>
          <p:spPr>
            <a:xfrm>
              <a:off x="6822725" y="992800"/>
              <a:ext cx="1869299" cy="2736899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endParaRPr kumimoji="1" sz="2400" kern="1200">
                <a:solidFill>
                  <a:prstClr val="black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0" name="Shape 78">
            <a:extLst>
              <a:ext uri="{FF2B5EF4-FFF2-40B4-BE49-F238E27FC236}">
                <a16:creationId xmlns:a16="http://schemas.microsoft.com/office/drawing/2014/main" id="{C1A9E52A-F284-B545-B64D-8DD1E5D1818B}"/>
              </a:ext>
            </a:extLst>
          </p:cNvPr>
          <p:cNvGrpSpPr/>
          <p:nvPr/>
        </p:nvGrpSpPr>
        <p:grpSpPr>
          <a:xfrm>
            <a:off x="1179631" y="2345500"/>
            <a:ext cx="22053597" cy="7298397"/>
            <a:chOff x="421925" y="992800"/>
            <a:chExt cx="8270099" cy="2736899"/>
          </a:xfrm>
        </p:grpSpPr>
        <p:sp>
          <p:nvSpPr>
            <p:cNvPr id="11" name="Shape 79">
              <a:extLst>
                <a:ext uri="{FF2B5EF4-FFF2-40B4-BE49-F238E27FC236}">
                  <a16:creationId xmlns:a16="http://schemas.microsoft.com/office/drawing/2014/main" id="{6EE8F4B1-4C73-E04E-A1BC-03D1686A0AB9}"/>
                </a:ext>
              </a:extLst>
            </p:cNvPr>
            <p:cNvSpPr/>
            <p:nvPr/>
          </p:nvSpPr>
          <p:spPr>
            <a:xfrm>
              <a:off x="421925" y="992800"/>
              <a:ext cx="1869299" cy="2736899"/>
            </a:xfrm>
            <a:prstGeom prst="rect">
              <a:avLst/>
            </a:prstGeom>
            <a:solidFill>
              <a:srgbClr val="CCCCCC"/>
            </a:solidFill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endParaRPr kumimoji="1" sz="2400" kern="1200">
                <a:solidFill>
                  <a:prstClr val="black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12" name="Shape 80">
              <a:extLst>
                <a:ext uri="{FF2B5EF4-FFF2-40B4-BE49-F238E27FC236}">
                  <a16:creationId xmlns:a16="http://schemas.microsoft.com/office/drawing/2014/main" id="{3AA001B0-1BD4-3243-97A2-91F9D648D74D}"/>
                </a:ext>
              </a:extLst>
            </p:cNvPr>
            <p:cNvSpPr/>
            <p:nvPr/>
          </p:nvSpPr>
          <p:spPr>
            <a:xfrm>
              <a:off x="2555525" y="992800"/>
              <a:ext cx="1869299" cy="2736899"/>
            </a:xfrm>
            <a:prstGeom prst="rect">
              <a:avLst/>
            </a:prstGeom>
            <a:solidFill>
              <a:srgbClr val="CCCCCC"/>
            </a:solidFill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endParaRPr kumimoji="1" sz="2400" kern="1200">
                <a:solidFill>
                  <a:prstClr val="black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13" name="Shape 81">
              <a:extLst>
                <a:ext uri="{FF2B5EF4-FFF2-40B4-BE49-F238E27FC236}">
                  <a16:creationId xmlns:a16="http://schemas.microsoft.com/office/drawing/2014/main" id="{EA91DD18-DA87-AA48-ACFD-63283ADEA47A}"/>
                </a:ext>
              </a:extLst>
            </p:cNvPr>
            <p:cNvSpPr/>
            <p:nvPr/>
          </p:nvSpPr>
          <p:spPr>
            <a:xfrm>
              <a:off x="4689125" y="992800"/>
              <a:ext cx="1869299" cy="2736899"/>
            </a:xfrm>
            <a:prstGeom prst="rect">
              <a:avLst/>
            </a:prstGeom>
            <a:solidFill>
              <a:srgbClr val="CCCCCC"/>
            </a:solidFill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endParaRPr kumimoji="1" sz="2400" kern="1200">
                <a:solidFill>
                  <a:prstClr val="black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14" name="Shape 82">
              <a:extLst>
                <a:ext uri="{FF2B5EF4-FFF2-40B4-BE49-F238E27FC236}">
                  <a16:creationId xmlns:a16="http://schemas.microsoft.com/office/drawing/2014/main" id="{30FD9EBF-2CA9-CB46-9846-18938B3D0A9D}"/>
                </a:ext>
              </a:extLst>
            </p:cNvPr>
            <p:cNvSpPr/>
            <p:nvPr/>
          </p:nvSpPr>
          <p:spPr>
            <a:xfrm>
              <a:off x="6822725" y="992800"/>
              <a:ext cx="1869299" cy="2736899"/>
            </a:xfrm>
            <a:prstGeom prst="rect">
              <a:avLst/>
            </a:prstGeom>
            <a:solidFill>
              <a:srgbClr val="CCCCCC"/>
            </a:solidFill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endParaRPr kumimoji="1" sz="2400" kern="1200">
                <a:solidFill>
                  <a:prstClr val="black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</p:grpSp>
      <p:sp>
        <p:nvSpPr>
          <p:cNvPr id="15" name="Shape 83">
            <a:extLst>
              <a:ext uri="{FF2B5EF4-FFF2-40B4-BE49-F238E27FC236}">
                <a16:creationId xmlns:a16="http://schemas.microsoft.com/office/drawing/2014/main" id="{154C240F-1C6D-0541-9B9F-B528410B047B}"/>
              </a:ext>
            </a:extLst>
          </p:cNvPr>
          <p:cNvSpPr/>
          <p:nvPr/>
        </p:nvSpPr>
        <p:spPr>
          <a:xfrm>
            <a:off x="18248431" y="2345500"/>
            <a:ext cx="4984797" cy="7298397"/>
          </a:xfrm>
          <a:prstGeom prst="rect">
            <a:avLst/>
          </a:prstGeom>
          <a:solidFill>
            <a:srgbClr val="B7B7B7"/>
          </a:solidFill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endParaRPr kumimoji="1" sz="2400" kern="1200">
              <a:solidFill>
                <a:prstClr val="black"/>
              </a:solidFill>
              <a:latin typeface="Arial" panose="020B0604020202020204" pitchFamily="34" charset="0"/>
              <a:ea typeface="HY태고딕" pitchFamily="18" charset="-127"/>
              <a:cs typeface="Arial" panose="020B0604020202020204" pitchFamily="34" charset="0"/>
            </a:endParaRPr>
          </a:p>
        </p:txBody>
      </p:sp>
      <p:cxnSp>
        <p:nvCxnSpPr>
          <p:cNvPr id="16" name="Shape 85">
            <a:extLst>
              <a:ext uri="{FF2B5EF4-FFF2-40B4-BE49-F238E27FC236}">
                <a16:creationId xmlns:a16="http://schemas.microsoft.com/office/drawing/2014/main" id="{D4E749C9-B5AB-4D4C-8FFB-14B868BFC49A}"/>
              </a:ext>
            </a:extLst>
          </p:cNvPr>
          <p:cNvCxnSpPr/>
          <p:nvPr/>
        </p:nvCxnSpPr>
        <p:spPr>
          <a:xfrm rot="10800000">
            <a:off x="3761027" y="9448696"/>
            <a:ext cx="9600" cy="1536000"/>
          </a:xfrm>
          <a:prstGeom prst="straightConnector1">
            <a:avLst/>
          </a:prstGeom>
          <a:noFill/>
          <a:ln w="19050" cap="flat" cmpd="sng">
            <a:solidFill>
              <a:srgbClr val="E06666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17" name="Shape 86">
            <a:extLst>
              <a:ext uri="{FF2B5EF4-FFF2-40B4-BE49-F238E27FC236}">
                <a16:creationId xmlns:a16="http://schemas.microsoft.com/office/drawing/2014/main" id="{B9D2B205-F607-0E4F-9437-E105FD865D83}"/>
              </a:ext>
            </a:extLst>
          </p:cNvPr>
          <p:cNvCxnSpPr/>
          <p:nvPr/>
        </p:nvCxnSpPr>
        <p:spPr>
          <a:xfrm rot="10800000">
            <a:off x="4381960" y="9308163"/>
            <a:ext cx="2555200" cy="2680000"/>
          </a:xfrm>
          <a:prstGeom prst="straightConnector1">
            <a:avLst/>
          </a:prstGeom>
          <a:noFill/>
          <a:ln w="19050" cap="flat" cmpd="sng">
            <a:solidFill>
              <a:srgbClr val="E06666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18" name="Shape 87">
            <a:extLst>
              <a:ext uri="{FF2B5EF4-FFF2-40B4-BE49-F238E27FC236}">
                <a16:creationId xmlns:a16="http://schemas.microsoft.com/office/drawing/2014/main" id="{31EB1770-1E6B-D249-8A0B-FD682D24C55C}"/>
              </a:ext>
            </a:extLst>
          </p:cNvPr>
          <p:cNvCxnSpPr/>
          <p:nvPr/>
        </p:nvCxnSpPr>
        <p:spPr>
          <a:xfrm rot="10800000" flipH="1">
            <a:off x="7046831" y="9338967"/>
            <a:ext cx="1097597" cy="1159997"/>
          </a:xfrm>
          <a:prstGeom prst="straightConnector1">
            <a:avLst/>
          </a:prstGeom>
          <a:noFill/>
          <a:ln w="19050" cap="flat" cmpd="sng">
            <a:solidFill>
              <a:srgbClr val="E06666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19" name="Shape 88">
            <a:extLst>
              <a:ext uri="{FF2B5EF4-FFF2-40B4-BE49-F238E27FC236}">
                <a16:creationId xmlns:a16="http://schemas.microsoft.com/office/drawing/2014/main" id="{15F0C4FD-A4CF-E846-82F1-65FF4C636E24}"/>
              </a:ext>
            </a:extLst>
          </p:cNvPr>
          <p:cNvCxnSpPr/>
          <p:nvPr/>
        </p:nvCxnSpPr>
        <p:spPr>
          <a:xfrm rot="10800000">
            <a:off x="9616293" y="9370367"/>
            <a:ext cx="705600" cy="1159997"/>
          </a:xfrm>
          <a:prstGeom prst="straightConnector1">
            <a:avLst/>
          </a:prstGeom>
          <a:noFill/>
          <a:ln w="19050" cap="flat" cmpd="sng">
            <a:solidFill>
              <a:srgbClr val="E06666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20" name="Shape 89">
            <a:extLst>
              <a:ext uri="{FF2B5EF4-FFF2-40B4-BE49-F238E27FC236}">
                <a16:creationId xmlns:a16="http://schemas.microsoft.com/office/drawing/2014/main" id="{6AF655DC-79BE-E745-83EE-7F0907400CB9}"/>
              </a:ext>
            </a:extLst>
          </p:cNvPr>
          <p:cNvCxnSpPr/>
          <p:nvPr/>
        </p:nvCxnSpPr>
        <p:spPr>
          <a:xfrm rot="10800000">
            <a:off x="8973831" y="9448963"/>
            <a:ext cx="1661597" cy="2539200"/>
          </a:xfrm>
          <a:prstGeom prst="straightConnector1">
            <a:avLst/>
          </a:prstGeom>
          <a:noFill/>
          <a:ln w="19050" cap="flat" cmpd="sng">
            <a:solidFill>
              <a:srgbClr val="E06666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21" name="Shape 90">
            <a:extLst>
              <a:ext uri="{FF2B5EF4-FFF2-40B4-BE49-F238E27FC236}">
                <a16:creationId xmlns:a16="http://schemas.microsoft.com/office/drawing/2014/main" id="{56B66348-04A4-D749-A25C-95EA69195636}"/>
              </a:ext>
            </a:extLst>
          </p:cNvPr>
          <p:cNvCxnSpPr/>
          <p:nvPr/>
        </p:nvCxnSpPr>
        <p:spPr>
          <a:xfrm rot="10800000" flipH="1">
            <a:off x="13519698" y="9354363"/>
            <a:ext cx="611197" cy="1599200"/>
          </a:xfrm>
          <a:prstGeom prst="straightConnector1">
            <a:avLst/>
          </a:prstGeom>
          <a:noFill/>
          <a:ln w="19050" cap="flat" cmpd="sng">
            <a:solidFill>
              <a:srgbClr val="E06666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22" name="Shape 91">
            <a:extLst>
              <a:ext uri="{FF2B5EF4-FFF2-40B4-BE49-F238E27FC236}">
                <a16:creationId xmlns:a16="http://schemas.microsoft.com/office/drawing/2014/main" id="{60DCA9F5-8732-924D-9BFD-0D4988A2A738}"/>
              </a:ext>
            </a:extLst>
          </p:cNvPr>
          <p:cNvCxnSpPr>
            <a:endCxn id="43" idx="2"/>
          </p:cNvCxnSpPr>
          <p:nvPr/>
        </p:nvCxnSpPr>
        <p:spPr>
          <a:xfrm rot="10800000">
            <a:off x="14998029" y="9448699"/>
            <a:ext cx="1405600" cy="2508000"/>
          </a:xfrm>
          <a:prstGeom prst="straightConnector1">
            <a:avLst/>
          </a:prstGeom>
          <a:noFill/>
          <a:ln w="19050" cap="flat" cmpd="sng">
            <a:solidFill>
              <a:srgbClr val="E06666"/>
            </a:solidFill>
            <a:prstDash val="dash"/>
            <a:round/>
            <a:headEnd type="none" w="lg" len="lg"/>
            <a:tailEnd type="none" w="lg" len="lg"/>
          </a:ln>
        </p:spPr>
      </p:cxnSp>
      <p:grpSp>
        <p:nvGrpSpPr>
          <p:cNvPr id="23" name="Shape 93">
            <a:extLst>
              <a:ext uri="{FF2B5EF4-FFF2-40B4-BE49-F238E27FC236}">
                <a16:creationId xmlns:a16="http://schemas.microsoft.com/office/drawing/2014/main" id="{84020F96-04B8-6143-91C2-1EC2A2D34924}"/>
              </a:ext>
            </a:extLst>
          </p:cNvPr>
          <p:cNvGrpSpPr/>
          <p:nvPr/>
        </p:nvGrpSpPr>
        <p:grpSpPr>
          <a:xfrm>
            <a:off x="17579631" y="9166700"/>
            <a:ext cx="2947000" cy="2272797"/>
            <a:chOff x="6571925" y="3550750"/>
            <a:chExt cx="1105125" cy="852299"/>
          </a:xfrm>
        </p:grpSpPr>
        <p:cxnSp>
          <p:nvCxnSpPr>
            <p:cNvPr id="24" name="Shape 94">
              <a:extLst>
                <a:ext uri="{FF2B5EF4-FFF2-40B4-BE49-F238E27FC236}">
                  <a16:creationId xmlns:a16="http://schemas.microsoft.com/office/drawing/2014/main" id="{D86E1B9E-F795-E840-BFC4-CDB94FC42C97}"/>
                </a:ext>
              </a:extLst>
            </p:cNvPr>
            <p:cNvCxnSpPr/>
            <p:nvPr/>
          </p:nvCxnSpPr>
          <p:spPr>
            <a:xfrm rot="10800000" flipH="1">
              <a:off x="6571925" y="3597725"/>
              <a:ext cx="599700" cy="405599"/>
            </a:xfrm>
            <a:prstGeom prst="straightConnector1">
              <a:avLst/>
            </a:prstGeom>
            <a:noFill/>
            <a:ln w="19050" cap="flat" cmpd="sng">
              <a:solidFill>
                <a:srgbClr val="E06666"/>
              </a:solidFill>
              <a:prstDash val="dash"/>
              <a:round/>
              <a:headEnd type="none" w="lg" len="lg"/>
              <a:tailEnd type="none" w="lg" len="lg"/>
            </a:ln>
          </p:spPr>
        </p:cxnSp>
        <p:cxnSp>
          <p:nvCxnSpPr>
            <p:cNvPr id="25" name="Shape 95">
              <a:extLst>
                <a:ext uri="{FF2B5EF4-FFF2-40B4-BE49-F238E27FC236}">
                  <a16:creationId xmlns:a16="http://schemas.microsoft.com/office/drawing/2014/main" id="{1845112A-FBF0-5443-8D68-2DAEF8F5415F}"/>
                </a:ext>
              </a:extLst>
            </p:cNvPr>
            <p:cNvCxnSpPr/>
            <p:nvPr/>
          </p:nvCxnSpPr>
          <p:spPr>
            <a:xfrm rot="10800000">
              <a:off x="7359649" y="3550750"/>
              <a:ext cx="317400" cy="852299"/>
            </a:xfrm>
            <a:prstGeom prst="straightConnector1">
              <a:avLst/>
            </a:prstGeom>
            <a:noFill/>
            <a:ln w="19050" cap="flat" cmpd="sng">
              <a:solidFill>
                <a:srgbClr val="E06666"/>
              </a:solidFill>
              <a:prstDash val="dash"/>
              <a:round/>
              <a:headEnd type="none" w="lg" len="lg"/>
              <a:tailEnd type="none" w="lg" len="lg"/>
            </a:ln>
          </p:spPr>
        </p:cxnSp>
      </p:grpSp>
      <p:sp>
        <p:nvSpPr>
          <p:cNvPr id="26" name="Shape 96">
            <a:extLst>
              <a:ext uri="{FF2B5EF4-FFF2-40B4-BE49-F238E27FC236}">
                <a16:creationId xmlns:a16="http://schemas.microsoft.com/office/drawing/2014/main" id="{4DE65AD7-4BA4-9C47-82D4-184A9071E091}"/>
              </a:ext>
            </a:extLst>
          </p:cNvPr>
          <p:cNvSpPr/>
          <p:nvPr/>
        </p:nvSpPr>
        <p:spPr>
          <a:xfrm>
            <a:off x="1337231" y="6616500"/>
            <a:ext cx="21775197" cy="640797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endParaRPr kumimoji="1" sz="2400" kern="1200">
              <a:solidFill>
                <a:prstClr val="black"/>
              </a:solidFill>
              <a:latin typeface="Arial" panose="020B0604020202020204" pitchFamily="34" charset="0"/>
              <a:ea typeface="HY태고딕" pitchFamily="18" charset="-127"/>
              <a:cs typeface="Arial" panose="020B0604020202020204" pitchFamily="34" charset="0"/>
            </a:endParaRPr>
          </a:p>
        </p:txBody>
      </p:sp>
      <p:sp>
        <p:nvSpPr>
          <p:cNvPr id="27" name="Shape 97">
            <a:extLst>
              <a:ext uri="{FF2B5EF4-FFF2-40B4-BE49-F238E27FC236}">
                <a16:creationId xmlns:a16="http://schemas.microsoft.com/office/drawing/2014/main" id="{2C9C58ED-4290-EC48-9231-677F349BA39F}"/>
              </a:ext>
            </a:extLst>
          </p:cNvPr>
          <p:cNvSpPr/>
          <p:nvPr/>
        </p:nvSpPr>
        <p:spPr>
          <a:xfrm>
            <a:off x="1337164" y="3707367"/>
            <a:ext cx="21775197" cy="640797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endParaRPr kumimoji="1" sz="2400" kern="1200">
              <a:solidFill>
                <a:prstClr val="black"/>
              </a:solidFill>
              <a:latin typeface="Arial" panose="020B0604020202020204" pitchFamily="34" charset="0"/>
              <a:ea typeface="HY태고딕" pitchFamily="18" charset="-127"/>
              <a:cs typeface="Arial" panose="020B0604020202020204" pitchFamily="34" charset="0"/>
            </a:endParaRPr>
          </a:p>
        </p:txBody>
      </p:sp>
      <p:sp>
        <p:nvSpPr>
          <p:cNvPr id="28" name="Shape 98">
            <a:extLst>
              <a:ext uri="{FF2B5EF4-FFF2-40B4-BE49-F238E27FC236}">
                <a16:creationId xmlns:a16="http://schemas.microsoft.com/office/drawing/2014/main" id="{93EDEC46-D939-5941-9D06-8C95B6672813}"/>
              </a:ext>
            </a:extLst>
          </p:cNvPr>
          <p:cNvSpPr/>
          <p:nvPr/>
        </p:nvSpPr>
        <p:spPr>
          <a:xfrm>
            <a:off x="1263631" y="3656300"/>
            <a:ext cx="21775197" cy="64079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r>
              <a:rPr kumimoji="1" lang="en" sz="3200" kern="1200">
                <a:solidFill>
                  <a:srgbClr val="FFFFFF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rPr>
              <a:t>NB Core API</a:t>
            </a:r>
          </a:p>
        </p:txBody>
      </p:sp>
      <p:sp>
        <p:nvSpPr>
          <p:cNvPr id="29" name="Shape 99">
            <a:extLst>
              <a:ext uri="{FF2B5EF4-FFF2-40B4-BE49-F238E27FC236}">
                <a16:creationId xmlns:a16="http://schemas.microsoft.com/office/drawing/2014/main" id="{D9F28D5E-40B0-E248-99D6-806CA4931B7C}"/>
              </a:ext>
            </a:extLst>
          </p:cNvPr>
          <p:cNvSpPr/>
          <p:nvPr/>
        </p:nvSpPr>
        <p:spPr>
          <a:xfrm>
            <a:off x="1333431" y="4643634"/>
            <a:ext cx="21775197" cy="1687997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endParaRPr kumimoji="1" sz="2400" kern="1200">
              <a:solidFill>
                <a:prstClr val="black"/>
              </a:solidFill>
              <a:latin typeface="Arial" panose="020B0604020202020204" pitchFamily="34" charset="0"/>
              <a:ea typeface="HY태고딕" pitchFamily="18" charset="-127"/>
              <a:cs typeface="Arial" panose="020B0604020202020204" pitchFamily="34" charset="0"/>
            </a:endParaRPr>
          </a:p>
        </p:txBody>
      </p:sp>
      <p:sp>
        <p:nvSpPr>
          <p:cNvPr id="30" name="Shape 100">
            <a:extLst>
              <a:ext uri="{FF2B5EF4-FFF2-40B4-BE49-F238E27FC236}">
                <a16:creationId xmlns:a16="http://schemas.microsoft.com/office/drawing/2014/main" id="{0BF13BAD-8137-634C-B32D-2577791C290D}"/>
              </a:ext>
            </a:extLst>
          </p:cNvPr>
          <p:cNvSpPr/>
          <p:nvPr/>
        </p:nvSpPr>
        <p:spPr>
          <a:xfrm>
            <a:off x="1264031" y="4587234"/>
            <a:ext cx="21775197" cy="1687997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r>
              <a:rPr kumimoji="1" lang="en" sz="2400" kern="1200">
                <a:solidFill>
                  <a:srgbClr val="EFEFEF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rPr>
              <a:t>Distributed Core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sz="3200" kern="1200">
                <a:solidFill>
                  <a:srgbClr val="EFEFEF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rPr>
              <a:t>(state management, notifications, high-availability &amp; scale-out)</a:t>
            </a:r>
          </a:p>
        </p:txBody>
      </p:sp>
      <p:sp>
        <p:nvSpPr>
          <p:cNvPr id="31" name="Shape 101">
            <a:extLst>
              <a:ext uri="{FF2B5EF4-FFF2-40B4-BE49-F238E27FC236}">
                <a16:creationId xmlns:a16="http://schemas.microsoft.com/office/drawing/2014/main" id="{2F7544F1-8AB6-0043-B075-3BC1C2EAD88C}"/>
              </a:ext>
            </a:extLst>
          </p:cNvPr>
          <p:cNvSpPr/>
          <p:nvPr/>
        </p:nvSpPr>
        <p:spPr>
          <a:xfrm>
            <a:off x="1264031" y="6565367"/>
            <a:ext cx="21775197" cy="640797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r>
              <a:rPr kumimoji="1" lang="en" sz="3200" kern="1200">
                <a:solidFill>
                  <a:srgbClr val="EFEFEF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rPr>
              <a:t>SB Core API</a:t>
            </a:r>
          </a:p>
        </p:txBody>
      </p:sp>
      <p:sp>
        <p:nvSpPr>
          <p:cNvPr id="32" name="Shape 102">
            <a:extLst>
              <a:ext uri="{FF2B5EF4-FFF2-40B4-BE49-F238E27FC236}">
                <a16:creationId xmlns:a16="http://schemas.microsoft.com/office/drawing/2014/main" id="{3DC9726D-9725-8E41-8D1C-BA997F63C203}"/>
              </a:ext>
            </a:extLst>
          </p:cNvPr>
          <p:cNvSpPr/>
          <p:nvPr/>
        </p:nvSpPr>
        <p:spPr>
          <a:xfrm>
            <a:off x="1336763" y="8859034"/>
            <a:ext cx="4710400" cy="640797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endParaRPr kumimoji="1" sz="2400" kern="1200">
              <a:solidFill>
                <a:prstClr val="black"/>
              </a:solidFill>
              <a:latin typeface="Arial" panose="020B0604020202020204" pitchFamily="34" charset="0"/>
              <a:ea typeface="HY태고딕" pitchFamily="18" charset="-127"/>
              <a:cs typeface="Arial" panose="020B0604020202020204" pitchFamily="34" charset="0"/>
            </a:endParaRPr>
          </a:p>
        </p:txBody>
      </p:sp>
      <p:sp>
        <p:nvSpPr>
          <p:cNvPr id="33" name="Shape 103">
            <a:extLst>
              <a:ext uri="{FF2B5EF4-FFF2-40B4-BE49-F238E27FC236}">
                <a16:creationId xmlns:a16="http://schemas.microsoft.com/office/drawing/2014/main" id="{4B8950A4-BE41-EA43-BBEF-9746AB838ACD}"/>
              </a:ext>
            </a:extLst>
          </p:cNvPr>
          <p:cNvSpPr/>
          <p:nvPr/>
        </p:nvSpPr>
        <p:spPr>
          <a:xfrm>
            <a:off x="1263629" y="8807900"/>
            <a:ext cx="4710400" cy="640797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r>
              <a:rPr kumimoji="1" lang="en" sz="3200" kern="1200">
                <a:solidFill>
                  <a:srgbClr val="EFEFEF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rPr>
              <a:t>Protocols</a:t>
            </a:r>
          </a:p>
        </p:txBody>
      </p:sp>
      <p:sp>
        <p:nvSpPr>
          <p:cNvPr id="34" name="Shape 104">
            <a:extLst>
              <a:ext uri="{FF2B5EF4-FFF2-40B4-BE49-F238E27FC236}">
                <a16:creationId xmlns:a16="http://schemas.microsoft.com/office/drawing/2014/main" id="{F9E53150-B2A4-944E-9F63-6DF7E09CCDB2}"/>
              </a:ext>
            </a:extLst>
          </p:cNvPr>
          <p:cNvSpPr/>
          <p:nvPr/>
        </p:nvSpPr>
        <p:spPr>
          <a:xfrm>
            <a:off x="1342363" y="7542167"/>
            <a:ext cx="4710400" cy="1165597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endParaRPr kumimoji="1" sz="2400" kern="1200">
              <a:solidFill>
                <a:prstClr val="black"/>
              </a:solidFill>
              <a:latin typeface="Arial" panose="020B0604020202020204" pitchFamily="34" charset="0"/>
              <a:ea typeface="HY태고딕" pitchFamily="18" charset="-127"/>
              <a:cs typeface="Arial" panose="020B0604020202020204" pitchFamily="34" charset="0"/>
            </a:endParaRPr>
          </a:p>
        </p:txBody>
      </p:sp>
      <p:sp>
        <p:nvSpPr>
          <p:cNvPr id="35" name="Shape 105">
            <a:extLst>
              <a:ext uri="{FF2B5EF4-FFF2-40B4-BE49-F238E27FC236}">
                <a16:creationId xmlns:a16="http://schemas.microsoft.com/office/drawing/2014/main" id="{6105C7A5-C34A-404E-AE29-E52ACE0DF474}"/>
              </a:ext>
            </a:extLst>
          </p:cNvPr>
          <p:cNvSpPr/>
          <p:nvPr/>
        </p:nvSpPr>
        <p:spPr>
          <a:xfrm>
            <a:off x="1263496" y="7478167"/>
            <a:ext cx="4710400" cy="1165597"/>
          </a:xfrm>
          <a:prstGeom prst="rect">
            <a:avLst/>
          </a:prstGeom>
          <a:solidFill>
            <a:srgbClr val="980100"/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r>
              <a:rPr kumimoji="1" lang="en" sz="2400" kern="1200">
                <a:solidFill>
                  <a:srgbClr val="EFEFEF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rPr>
              <a:t>Providers</a:t>
            </a:r>
          </a:p>
        </p:txBody>
      </p:sp>
      <p:sp>
        <p:nvSpPr>
          <p:cNvPr id="36" name="Shape 106">
            <a:extLst>
              <a:ext uri="{FF2B5EF4-FFF2-40B4-BE49-F238E27FC236}">
                <a16:creationId xmlns:a16="http://schemas.microsoft.com/office/drawing/2014/main" id="{DAE0C288-8E9D-E440-A617-7ACFABF8DC62}"/>
              </a:ext>
            </a:extLst>
          </p:cNvPr>
          <p:cNvSpPr/>
          <p:nvPr/>
        </p:nvSpPr>
        <p:spPr>
          <a:xfrm>
            <a:off x="7026363" y="8859034"/>
            <a:ext cx="4710400" cy="640797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endParaRPr kumimoji="1" sz="2400" kern="1200">
              <a:solidFill>
                <a:prstClr val="black"/>
              </a:solidFill>
              <a:latin typeface="Arial" panose="020B0604020202020204" pitchFamily="34" charset="0"/>
              <a:ea typeface="HY태고딕" pitchFamily="18" charset="-127"/>
              <a:cs typeface="Arial" panose="020B0604020202020204" pitchFamily="34" charset="0"/>
            </a:endParaRPr>
          </a:p>
        </p:txBody>
      </p:sp>
      <p:sp>
        <p:nvSpPr>
          <p:cNvPr id="37" name="Shape 107">
            <a:extLst>
              <a:ext uri="{FF2B5EF4-FFF2-40B4-BE49-F238E27FC236}">
                <a16:creationId xmlns:a16="http://schemas.microsoft.com/office/drawing/2014/main" id="{93F4DC59-F814-DA4F-B049-9665BCB82D88}"/>
              </a:ext>
            </a:extLst>
          </p:cNvPr>
          <p:cNvSpPr/>
          <p:nvPr/>
        </p:nvSpPr>
        <p:spPr>
          <a:xfrm>
            <a:off x="6953229" y="8807900"/>
            <a:ext cx="4710400" cy="640797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r>
              <a:rPr kumimoji="1" lang="en" sz="3200" kern="1200">
                <a:solidFill>
                  <a:srgbClr val="EFEFEF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rPr>
              <a:t>Protocols</a:t>
            </a:r>
          </a:p>
        </p:txBody>
      </p:sp>
      <p:sp>
        <p:nvSpPr>
          <p:cNvPr id="38" name="Shape 108">
            <a:extLst>
              <a:ext uri="{FF2B5EF4-FFF2-40B4-BE49-F238E27FC236}">
                <a16:creationId xmlns:a16="http://schemas.microsoft.com/office/drawing/2014/main" id="{471242FB-73A5-704D-95C5-63FFB9E463A2}"/>
              </a:ext>
            </a:extLst>
          </p:cNvPr>
          <p:cNvSpPr/>
          <p:nvPr/>
        </p:nvSpPr>
        <p:spPr>
          <a:xfrm>
            <a:off x="7031963" y="7542167"/>
            <a:ext cx="4710400" cy="1165597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endParaRPr kumimoji="1" sz="2400" kern="1200">
              <a:solidFill>
                <a:prstClr val="black"/>
              </a:solidFill>
              <a:latin typeface="Arial" panose="020B0604020202020204" pitchFamily="34" charset="0"/>
              <a:ea typeface="HY태고딕" pitchFamily="18" charset="-127"/>
              <a:cs typeface="Arial" panose="020B0604020202020204" pitchFamily="34" charset="0"/>
            </a:endParaRPr>
          </a:p>
        </p:txBody>
      </p:sp>
      <p:sp>
        <p:nvSpPr>
          <p:cNvPr id="39" name="Shape 109">
            <a:extLst>
              <a:ext uri="{FF2B5EF4-FFF2-40B4-BE49-F238E27FC236}">
                <a16:creationId xmlns:a16="http://schemas.microsoft.com/office/drawing/2014/main" id="{07ED5A2D-B03D-D347-B235-973243C655C7}"/>
              </a:ext>
            </a:extLst>
          </p:cNvPr>
          <p:cNvSpPr/>
          <p:nvPr/>
        </p:nvSpPr>
        <p:spPr>
          <a:xfrm>
            <a:off x="6953096" y="7478167"/>
            <a:ext cx="4710400" cy="1165597"/>
          </a:xfrm>
          <a:prstGeom prst="rect">
            <a:avLst/>
          </a:prstGeom>
          <a:solidFill>
            <a:srgbClr val="980100"/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r>
              <a:rPr kumimoji="1" lang="en" sz="2400" kern="1200">
                <a:solidFill>
                  <a:srgbClr val="EFEFEF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rPr>
              <a:t>Providers</a:t>
            </a:r>
          </a:p>
        </p:txBody>
      </p:sp>
      <p:sp>
        <p:nvSpPr>
          <p:cNvPr id="40" name="Shape 110">
            <a:extLst>
              <a:ext uri="{FF2B5EF4-FFF2-40B4-BE49-F238E27FC236}">
                <a16:creationId xmlns:a16="http://schemas.microsoft.com/office/drawing/2014/main" id="{F9CC98C3-CCF7-F140-98A2-F4DA89AA0078}"/>
              </a:ext>
            </a:extLst>
          </p:cNvPr>
          <p:cNvSpPr/>
          <p:nvPr/>
        </p:nvSpPr>
        <p:spPr>
          <a:xfrm>
            <a:off x="12715963" y="8859034"/>
            <a:ext cx="4710400" cy="640797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endParaRPr kumimoji="1" sz="2400" kern="1200">
              <a:solidFill>
                <a:prstClr val="black"/>
              </a:solidFill>
              <a:latin typeface="Arial" panose="020B0604020202020204" pitchFamily="34" charset="0"/>
              <a:ea typeface="HY태고딕" pitchFamily="18" charset="-127"/>
              <a:cs typeface="Arial" panose="020B0604020202020204" pitchFamily="34" charset="0"/>
            </a:endParaRPr>
          </a:p>
        </p:txBody>
      </p:sp>
      <p:sp>
        <p:nvSpPr>
          <p:cNvPr id="41" name="Shape 92">
            <a:extLst>
              <a:ext uri="{FF2B5EF4-FFF2-40B4-BE49-F238E27FC236}">
                <a16:creationId xmlns:a16="http://schemas.microsoft.com/office/drawing/2014/main" id="{977E49FA-01B1-AB4C-A5A7-D42826A02A95}"/>
              </a:ext>
            </a:extLst>
          </p:cNvPr>
          <p:cNvSpPr/>
          <p:nvPr/>
        </p:nvSpPr>
        <p:spPr>
          <a:xfrm>
            <a:off x="12642829" y="8807900"/>
            <a:ext cx="4710400" cy="640797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r>
              <a:rPr kumimoji="1" lang="en" sz="3200" kern="1200">
                <a:solidFill>
                  <a:srgbClr val="EFEFEF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rPr>
              <a:t>Protocols</a:t>
            </a:r>
          </a:p>
        </p:txBody>
      </p:sp>
      <p:sp>
        <p:nvSpPr>
          <p:cNvPr id="42" name="Shape 111">
            <a:extLst>
              <a:ext uri="{FF2B5EF4-FFF2-40B4-BE49-F238E27FC236}">
                <a16:creationId xmlns:a16="http://schemas.microsoft.com/office/drawing/2014/main" id="{105D1B23-66C2-BE4F-B8EB-A387EF6EEA3E}"/>
              </a:ext>
            </a:extLst>
          </p:cNvPr>
          <p:cNvSpPr/>
          <p:nvPr/>
        </p:nvSpPr>
        <p:spPr>
          <a:xfrm>
            <a:off x="12721563" y="7542167"/>
            <a:ext cx="4710400" cy="1165597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endParaRPr kumimoji="1" sz="2400" kern="1200">
              <a:solidFill>
                <a:prstClr val="black"/>
              </a:solidFill>
              <a:latin typeface="Arial" panose="020B0604020202020204" pitchFamily="34" charset="0"/>
              <a:ea typeface="HY태고딕" pitchFamily="18" charset="-127"/>
              <a:cs typeface="Arial" panose="020B0604020202020204" pitchFamily="34" charset="0"/>
            </a:endParaRPr>
          </a:p>
        </p:txBody>
      </p:sp>
      <p:sp>
        <p:nvSpPr>
          <p:cNvPr id="43" name="Shape 112">
            <a:extLst>
              <a:ext uri="{FF2B5EF4-FFF2-40B4-BE49-F238E27FC236}">
                <a16:creationId xmlns:a16="http://schemas.microsoft.com/office/drawing/2014/main" id="{F518A4DB-EF21-C748-B3CE-47DBDCEFC325}"/>
              </a:ext>
            </a:extLst>
          </p:cNvPr>
          <p:cNvSpPr/>
          <p:nvPr/>
        </p:nvSpPr>
        <p:spPr>
          <a:xfrm>
            <a:off x="12642696" y="7478167"/>
            <a:ext cx="4710400" cy="1165597"/>
          </a:xfrm>
          <a:prstGeom prst="rect">
            <a:avLst/>
          </a:prstGeom>
          <a:solidFill>
            <a:srgbClr val="980100"/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r>
              <a:rPr kumimoji="1" lang="en" sz="2400" kern="1200">
                <a:solidFill>
                  <a:srgbClr val="EFEFEF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rPr>
              <a:t>Providers</a:t>
            </a:r>
          </a:p>
        </p:txBody>
      </p:sp>
      <p:sp>
        <p:nvSpPr>
          <p:cNvPr id="44" name="Shape 113">
            <a:extLst>
              <a:ext uri="{FF2B5EF4-FFF2-40B4-BE49-F238E27FC236}">
                <a16:creationId xmlns:a16="http://schemas.microsoft.com/office/drawing/2014/main" id="{DE9560EA-0061-3248-966B-104078BC7551}"/>
              </a:ext>
            </a:extLst>
          </p:cNvPr>
          <p:cNvSpPr/>
          <p:nvPr/>
        </p:nvSpPr>
        <p:spPr>
          <a:xfrm>
            <a:off x="18405563" y="8859034"/>
            <a:ext cx="4710400" cy="640797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endParaRPr kumimoji="1" sz="2400" kern="1200">
              <a:solidFill>
                <a:prstClr val="black"/>
              </a:solidFill>
              <a:latin typeface="Arial" panose="020B0604020202020204" pitchFamily="34" charset="0"/>
              <a:ea typeface="HY태고딕" pitchFamily="18" charset="-127"/>
              <a:cs typeface="Arial" panose="020B0604020202020204" pitchFamily="34" charset="0"/>
            </a:endParaRPr>
          </a:p>
        </p:txBody>
      </p:sp>
      <p:sp>
        <p:nvSpPr>
          <p:cNvPr id="45" name="Shape 114">
            <a:extLst>
              <a:ext uri="{FF2B5EF4-FFF2-40B4-BE49-F238E27FC236}">
                <a16:creationId xmlns:a16="http://schemas.microsoft.com/office/drawing/2014/main" id="{6337CA98-C9DE-3546-A8DC-762AC30699D7}"/>
              </a:ext>
            </a:extLst>
          </p:cNvPr>
          <p:cNvSpPr/>
          <p:nvPr/>
        </p:nvSpPr>
        <p:spPr>
          <a:xfrm>
            <a:off x="18332429" y="8807900"/>
            <a:ext cx="4710400" cy="640797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r>
              <a:rPr kumimoji="1" lang="en" sz="3200" kern="1200">
                <a:solidFill>
                  <a:srgbClr val="EFEFEF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rPr>
              <a:t>Protocols</a:t>
            </a:r>
          </a:p>
        </p:txBody>
      </p:sp>
      <p:sp>
        <p:nvSpPr>
          <p:cNvPr id="46" name="Shape 115">
            <a:extLst>
              <a:ext uri="{FF2B5EF4-FFF2-40B4-BE49-F238E27FC236}">
                <a16:creationId xmlns:a16="http://schemas.microsoft.com/office/drawing/2014/main" id="{8266E02F-60AE-3E4D-829A-89B2BE01A7CF}"/>
              </a:ext>
            </a:extLst>
          </p:cNvPr>
          <p:cNvSpPr/>
          <p:nvPr/>
        </p:nvSpPr>
        <p:spPr>
          <a:xfrm>
            <a:off x="18411163" y="7542167"/>
            <a:ext cx="4710400" cy="1165597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endParaRPr kumimoji="1" sz="2400" kern="1200">
              <a:solidFill>
                <a:prstClr val="black"/>
              </a:solidFill>
              <a:latin typeface="Arial" panose="020B0604020202020204" pitchFamily="34" charset="0"/>
              <a:ea typeface="HY태고딕" pitchFamily="18" charset="-127"/>
              <a:cs typeface="Arial" panose="020B0604020202020204" pitchFamily="34" charset="0"/>
            </a:endParaRPr>
          </a:p>
        </p:txBody>
      </p:sp>
      <p:sp>
        <p:nvSpPr>
          <p:cNvPr id="47" name="Shape 116">
            <a:extLst>
              <a:ext uri="{FF2B5EF4-FFF2-40B4-BE49-F238E27FC236}">
                <a16:creationId xmlns:a16="http://schemas.microsoft.com/office/drawing/2014/main" id="{8590C39B-F1F5-D74F-8430-1DB84FEDFBE3}"/>
              </a:ext>
            </a:extLst>
          </p:cNvPr>
          <p:cNvSpPr/>
          <p:nvPr/>
        </p:nvSpPr>
        <p:spPr>
          <a:xfrm>
            <a:off x="18332296" y="7478167"/>
            <a:ext cx="4710400" cy="1165597"/>
          </a:xfrm>
          <a:prstGeom prst="rect">
            <a:avLst/>
          </a:prstGeom>
          <a:solidFill>
            <a:srgbClr val="980100"/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r>
              <a:rPr kumimoji="1" lang="en" sz="2400" kern="1200">
                <a:solidFill>
                  <a:srgbClr val="EFEFEF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rPr>
              <a:t>Providers</a:t>
            </a:r>
          </a:p>
        </p:txBody>
      </p:sp>
      <p:sp>
        <p:nvSpPr>
          <p:cNvPr id="48" name="Shape 117">
            <a:extLst>
              <a:ext uri="{FF2B5EF4-FFF2-40B4-BE49-F238E27FC236}">
                <a16:creationId xmlns:a16="http://schemas.microsoft.com/office/drawing/2014/main" id="{DA77105F-DC50-4044-A9D9-29BC35C223ED}"/>
              </a:ext>
            </a:extLst>
          </p:cNvPr>
          <p:cNvSpPr/>
          <p:nvPr/>
        </p:nvSpPr>
        <p:spPr>
          <a:xfrm>
            <a:off x="1358898" y="2632931"/>
            <a:ext cx="21775197" cy="7720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r>
              <a:rPr kumimoji="1" lang="en" sz="2400" kern="1200">
                <a:solidFill>
                  <a:prstClr val="black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rPr>
              <a:t>Apps</a:t>
            </a:r>
          </a:p>
        </p:txBody>
      </p:sp>
      <p:sp>
        <p:nvSpPr>
          <p:cNvPr id="49" name="Shape 118">
            <a:extLst>
              <a:ext uri="{FF2B5EF4-FFF2-40B4-BE49-F238E27FC236}">
                <a16:creationId xmlns:a16="http://schemas.microsoft.com/office/drawing/2014/main" id="{928696CD-7261-D04C-8F5E-2DF2F1B74E9A}"/>
              </a:ext>
            </a:extLst>
          </p:cNvPr>
          <p:cNvSpPr/>
          <p:nvPr/>
        </p:nvSpPr>
        <p:spPr>
          <a:xfrm>
            <a:off x="1300564" y="2599765"/>
            <a:ext cx="21775197" cy="7720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r>
              <a:rPr kumimoji="1" lang="en" sz="2400" kern="1200" dirty="0">
                <a:solidFill>
                  <a:srgbClr val="FFFFFF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rPr>
              <a:t>Applications</a:t>
            </a:r>
          </a:p>
        </p:txBody>
      </p:sp>
      <p:cxnSp>
        <p:nvCxnSpPr>
          <p:cNvPr id="50" name="Shape 119">
            <a:extLst>
              <a:ext uri="{FF2B5EF4-FFF2-40B4-BE49-F238E27FC236}">
                <a16:creationId xmlns:a16="http://schemas.microsoft.com/office/drawing/2014/main" id="{EF764B37-6370-F742-8101-73A636DA22A0}"/>
              </a:ext>
            </a:extLst>
          </p:cNvPr>
          <p:cNvCxnSpPr/>
          <p:nvPr/>
        </p:nvCxnSpPr>
        <p:spPr>
          <a:xfrm rot="10800000" flipH="1">
            <a:off x="3644164" y="10514296"/>
            <a:ext cx="3417597" cy="596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1" name="Shape 120">
            <a:extLst>
              <a:ext uri="{FF2B5EF4-FFF2-40B4-BE49-F238E27FC236}">
                <a16:creationId xmlns:a16="http://schemas.microsoft.com/office/drawing/2014/main" id="{33C9F195-6FD6-1648-95F9-0F5CDF601324}"/>
              </a:ext>
            </a:extLst>
          </p:cNvPr>
          <p:cNvCxnSpPr/>
          <p:nvPr/>
        </p:nvCxnSpPr>
        <p:spPr>
          <a:xfrm rot="10800000" flipH="1">
            <a:off x="7374896" y="10420296"/>
            <a:ext cx="3104000" cy="16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2" name="Shape 121">
            <a:extLst>
              <a:ext uri="{FF2B5EF4-FFF2-40B4-BE49-F238E27FC236}">
                <a16:creationId xmlns:a16="http://schemas.microsoft.com/office/drawing/2014/main" id="{C352C67D-8E9C-1847-A068-2FCBB2911F74}"/>
              </a:ext>
            </a:extLst>
          </p:cNvPr>
          <p:cNvCxnSpPr/>
          <p:nvPr/>
        </p:nvCxnSpPr>
        <p:spPr>
          <a:xfrm>
            <a:off x="3644164" y="11110299"/>
            <a:ext cx="3401597" cy="1065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3" name="Shape 122">
            <a:extLst>
              <a:ext uri="{FF2B5EF4-FFF2-40B4-BE49-F238E27FC236}">
                <a16:creationId xmlns:a16="http://schemas.microsoft.com/office/drawing/2014/main" id="{10872C8B-7066-2F49-A7C0-C6214EEF830F}"/>
              </a:ext>
            </a:extLst>
          </p:cNvPr>
          <p:cNvCxnSpPr/>
          <p:nvPr/>
        </p:nvCxnSpPr>
        <p:spPr>
          <a:xfrm rot="10800000" flipH="1">
            <a:off x="7390631" y="12129367"/>
            <a:ext cx="3463997" cy="31197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4" name="Shape 123">
            <a:extLst>
              <a:ext uri="{FF2B5EF4-FFF2-40B4-BE49-F238E27FC236}">
                <a16:creationId xmlns:a16="http://schemas.microsoft.com/office/drawing/2014/main" id="{E3C300D7-81EF-1745-9190-0C5F2B84B95A}"/>
              </a:ext>
            </a:extLst>
          </p:cNvPr>
          <p:cNvCxnSpPr/>
          <p:nvPr/>
        </p:nvCxnSpPr>
        <p:spPr>
          <a:xfrm>
            <a:off x="10839163" y="10404899"/>
            <a:ext cx="3104000" cy="642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5" name="Shape 124">
            <a:extLst>
              <a:ext uri="{FF2B5EF4-FFF2-40B4-BE49-F238E27FC236}">
                <a16:creationId xmlns:a16="http://schemas.microsoft.com/office/drawing/2014/main" id="{DF95A7B4-7154-F342-AAB1-BF6222991793}"/>
              </a:ext>
            </a:extLst>
          </p:cNvPr>
          <p:cNvCxnSpPr/>
          <p:nvPr/>
        </p:nvCxnSpPr>
        <p:spPr>
          <a:xfrm rot="10800000">
            <a:off x="17454427" y="10436300"/>
            <a:ext cx="3040800" cy="1081597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6" name="Shape 125">
            <a:extLst>
              <a:ext uri="{FF2B5EF4-FFF2-40B4-BE49-F238E27FC236}">
                <a16:creationId xmlns:a16="http://schemas.microsoft.com/office/drawing/2014/main" id="{9AAB0959-8271-0842-93DF-685F40AF5B8E}"/>
              </a:ext>
            </a:extLst>
          </p:cNvPr>
          <p:cNvCxnSpPr/>
          <p:nvPr/>
        </p:nvCxnSpPr>
        <p:spPr>
          <a:xfrm flipH="1">
            <a:off x="16858427" y="11517900"/>
            <a:ext cx="3636800" cy="579997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7" name="Shape 126">
            <a:extLst>
              <a:ext uri="{FF2B5EF4-FFF2-40B4-BE49-F238E27FC236}">
                <a16:creationId xmlns:a16="http://schemas.microsoft.com/office/drawing/2014/main" id="{1D59D49E-17F5-5343-884B-C4A46B1E7A0B}"/>
              </a:ext>
            </a:extLst>
          </p:cNvPr>
          <p:cNvCxnSpPr/>
          <p:nvPr/>
        </p:nvCxnSpPr>
        <p:spPr>
          <a:xfrm flipH="1">
            <a:off x="16701427" y="10420632"/>
            <a:ext cx="831200" cy="1677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8" name="Shape 127">
            <a:extLst>
              <a:ext uri="{FF2B5EF4-FFF2-40B4-BE49-F238E27FC236}">
                <a16:creationId xmlns:a16="http://schemas.microsoft.com/office/drawing/2014/main" id="{3EC389FB-8E59-C849-BCE2-388BC745E8DB}"/>
              </a:ext>
            </a:extLst>
          </p:cNvPr>
          <p:cNvCxnSpPr/>
          <p:nvPr/>
        </p:nvCxnSpPr>
        <p:spPr>
          <a:xfrm rot="10800000">
            <a:off x="14084427" y="11078829"/>
            <a:ext cx="2335200" cy="1050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9" name="Shape 128">
            <a:extLst>
              <a:ext uri="{FF2B5EF4-FFF2-40B4-BE49-F238E27FC236}">
                <a16:creationId xmlns:a16="http://schemas.microsoft.com/office/drawing/2014/main" id="{134B2DCB-B6AE-704E-8C0F-2B077573051D}"/>
              </a:ext>
            </a:extLst>
          </p:cNvPr>
          <p:cNvCxnSpPr/>
          <p:nvPr/>
        </p:nvCxnSpPr>
        <p:spPr>
          <a:xfrm rot="10800000" flipH="1">
            <a:off x="10933229" y="11047629"/>
            <a:ext cx="2900000" cy="1003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0" name="Shape 129">
            <a:extLst>
              <a:ext uri="{FF2B5EF4-FFF2-40B4-BE49-F238E27FC236}">
                <a16:creationId xmlns:a16="http://schemas.microsoft.com/office/drawing/2014/main" id="{65A02E65-C526-1F43-B51B-227B7B41B484}"/>
              </a:ext>
            </a:extLst>
          </p:cNvPr>
          <p:cNvCxnSpPr/>
          <p:nvPr/>
        </p:nvCxnSpPr>
        <p:spPr>
          <a:xfrm rot="10800000" flipH="1">
            <a:off x="7484631" y="10435963"/>
            <a:ext cx="3323197" cy="1599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1" name="Shape 130">
            <a:extLst>
              <a:ext uri="{FF2B5EF4-FFF2-40B4-BE49-F238E27FC236}">
                <a16:creationId xmlns:a16="http://schemas.microsoft.com/office/drawing/2014/main" id="{1A90169C-FAAA-334F-BBE7-9F2EEF0CBFB9}"/>
              </a:ext>
            </a:extLst>
          </p:cNvPr>
          <p:cNvCxnSpPr/>
          <p:nvPr/>
        </p:nvCxnSpPr>
        <p:spPr>
          <a:xfrm flipH="1">
            <a:off x="13880031" y="10420632"/>
            <a:ext cx="3370397" cy="596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2" name="Shape 131">
            <a:extLst>
              <a:ext uri="{FF2B5EF4-FFF2-40B4-BE49-F238E27FC236}">
                <a16:creationId xmlns:a16="http://schemas.microsoft.com/office/drawing/2014/main" id="{7966AAC4-D1DA-814C-A205-09FB3D03E3B4}"/>
              </a:ext>
            </a:extLst>
          </p:cNvPr>
          <p:cNvCxnSpPr/>
          <p:nvPr/>
        </p:nvCxnSpPr>
        <p:spPr>
          <a:xfrm>
            <a:off x="11168364" y="12097899"/>
            <a:ext cx="5360797" cy="4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63" name="Shape 132">
            <a:extLst>
              <a:ext uri="{FF2B5EF4-FFF2-40B4-BE49-F238E27FC236}">
                <a16:creationId xmlns:a16="http://schemas.microsoft.com/office/drawing/2014/main" id="{5F62BD30-1A1E-974D-B21C-E73B147D2D8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94102" y="10499099"/>
            <a:ext cx="2051925" cy="1285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Shape 133">
            <a:extLst>
              <a:ext uri="{FF2B5EF4-FFF2-40B4-BE49-F238E27FC236}">
                <a16:creationId xmlns:a16="http://schemas.microsoft.com/office/drawing/2014/main" id="{17800B03-F087-9D4E-8AE4-54CF2977DF1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51702" y="11515099"/>
            <a:ext cx="2051925" cy="1285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134">
            <a:extLst>
              <a:ext uri="{FF2B5EF4-FFF2-40B4-BE49-F238E27FC236}">
                <a16:creationId xmlns:a16="http://schemas.microsoft.com/office/drawing/2014/main" id="{2ADE6B1E-71DE-0941-8117-64E84B0B9BE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559702" y="10905499"/>
            <a:ext cx="2051925" cy="1285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Shape 135">
            <a:extLst>
              <a:ext uri="{FF2B5EF4-FFF2-40B4-BE49-F238E27FC236}">
                <a16:creationId xmlns:a16="http://schemas.microsoft.com/office/drawing/2014/main" id="{727D0EB2-174E-E742-8884-FA7BAE8E608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714902" y="9889499"/>
            <a:ext cx="2051925" cy="1285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Shape 136">
            <a:extLst>
              <a:ext uri="{FF2B5EF4-FFF2-40B4-BE49-F238E27FC236}">
                <a16:creationId xmlns:a16="http://schemas.microsoft.com/office/drawing/2014/main" id="{5621F3A6-09E2-B549-BA12-BCF467BD0EA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698902" y="11515099"/>
            <a:ext cx="2051925" cy="1285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137">
            <a:extLst>
              <a:ext uri="{FF2B5EF4-FFF2-40B4-BE49-F238E27FC236}">
                <a16:creationId xmlns:a16="http://schemas.microsoft.com/office/drawing/2014/main" id="{90BC2031-308A-9C43-BAE5-9D21F55B359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057302" y="10499099"/>
            <a:ext cx="2051925" cy="1285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138">
            <a:extLst>
              <a:ext uri="{FF2B5EF4-FFF2-40B4-BE49-F238E27FC236}">
                <a16:creationId xmlns:a16="http://schemas.microsoft.com/office/drawing/2014/main" id="{E0868D78-4FB6-CF40-B4C4-2981AA8CCF7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06102" y="9889499"/>
            <a:ext cx="2051925" cy="12858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" name="Shape 139">
            <a:extLst>
              <a:ext uri="{FF2B5EF4-FFF2-40B4-BE49-F238E27FC236}">
                <a16:creationId xmlns:a16="http://schemas.microsoft.com/office/drawing/2014/main" id="{0076B387-843B-D547-9A42-96B3A60C9FCD}"/>
              </a:ext>
            </a:extLst>
          </p:cNvPr>
          <p:cNvCxnSpPr/>
          <p:nvPr/>
        </p:nvCxnSpPr>
        <p:spPr>
          <a:xfrm>
            <a:off x="7218163" y="10514634"/>
            <a:ext cx="3636800" cy="1630397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71" name="Shape 140">
            <a:extLst>
              <a:ext uri="{FF2B5EF4-FFF2-40B4-BE49-F238E27FC236}">
                <a16:creationId xmlns:a16="http://schemas.microsoft.com/office/drawing/2014/main" id="{6F93B5E8-54D7-BD41-A71B-C174BAFB5F1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64435" y="9936565"/>
            <a:ext cx="2051925" cy="1285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141">
            <a:extLst>
              <a:ext uri="{FF2B5EF4-FFF2-40B4-BE49-F238E27FC236}">
                <a16:creationId xmlns:a16="http://schemas.microsoft.com/office/drawing/2014/main" id="{06FA4592-AED4-3342-B569-D16CF4BDD66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009302" y="11515099"/>
            <a:ext cx="2051925" cy="12858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" name="Shape 142">
            <a:extLst>
              <a:ext uri="{FF2B5EF4-FFF2-40B4-BE49-F238E27FC236}">
                <a16:creationId xmlns:a16="http://schemas.microsoft.com/office/drawing/2014/main" id="{DAD669EF-2C13-AA49-A9D0-69BD895B675C}"/>
              </a:ext>
            </a:extLst>
          </p:cNvPr>
          <p:cNvGrpSpPr/>
          <p:nvPr/>
        </p:nvGrpSpPr>
        <p:grpSpPr>
          <a:xfrm>
            <a:off x="18788960" y="2880099"/>
            <a:ext cx="3844000" cy="6310400"/>
            <a:chOff x="7025424" y="1193275"/>
            <a:chExt cx="1441500" cy="2366400"/>
          </a:xfrm>
        </p:grpSpPr>
        <p:cxnSp>
          <p:nvCxnSpPr>
            <p:cNvPr id="74" name="Shape 143">
              <a:extLst>
                <a:ext uri="{FF2B5EF4-FFF2-40B4-BE49-F238E27FC236}">
                  <a16:creationId xmlns:a16="http://schemas.microsoft.com/office/drawing/2014/main" id="{5CDE97CD-DC13-DE44-B4A8-E8DAD8F72090}"/>
                </a:ext>
              </a:extLst>
            </p:cNvPr>
            <p:cNvCxnSpPr/>
            <p:nvPr/>
          </p:nvCxnSpPr>
          <p:spPr>
            <a:xfrm flipH="1">
              <a:off x="7025424" y="1193275"/>
              <a:ext cx="1441500" cy="2366400"/>
            </a:xfrm>
            <a:prstGeom prst="straightConnector1">
              <a:avLst/>
            </a:prstGeom>
            <a:noFill/>
            <a:ln w="114300" cap="flat" cmpd="sng">
              <a:solidFill>
                <a:srgbClr val="FF0000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5" name="Shape 144">
              <a:extLst>
                <a:ext uri="{FF2B5EF4-FFF2-40B4-BE49-F238E27FC236}">
                  <a16:creationId xmlns:a16="http://schemas.microsoft.com/office/drawing/2014/main" id="{D62B3347-245B-C643-82D6-1ED0F83ED635}"/>
                </a:ext>
              </a:extLst>
            </p:cNvPr>
            <p:cNvCxnSpPr/>
            <p:nvPr/>
          </p:nvCxnSpPr>
          <p:spPr>
            <a:xfrm>
              <a:off x="7025425" y="1193275"/>
              <a:ext cx="1441500" cy="2366400"/>
            </a:xfrm>
            <a:prstGeom prst="straightConnector1">
              <a:avLst/>
            </a:prstGeom>
            <a:noFill/>
            <a:ln w="114300" cap="flat" cmpd="sng">
              <a:solidFill>
                <a:srgbClr val="FF0000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sp>
        <p:nvSpPr>
          <p:cNvPr id="76" name="제목 1">
            <a:extLst>
              <a:ext uri="{FF2B5EF4-FFF2-40B4-BE49-F238E27FC236}">
                <a16:creationId xmlns:a16="http://schemas.microsoft.com/office/drawing/2014/main" id="{660F66E6-1B18-9840-B043-417DCCD71701}"/>
              </a:ext>
            </a:extLst>
          </p:cNvPr>
          <p:cNvSpPr txBox="1">
            <a:spLocks/>
          </p:cNvSpPr>
          <p:nvPr/>
        </p:nvSpPr>
        <p:spPr>
          <a:xfrm>
            <a:off x="672470" y="237659"/>
            <a:ext cx="24000917" cy="1118528"/>
          </a:xfrm>
          <a:prstGeom prst="rect">
            <a:avLst/>
          </a:prstGeom>
        </p:spPr>
        <p:txBody>
          <a:bodyPr lIns="196267" tIns="98133" rIns="196267" bIns="98133"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en-US" altLang="ko-KR" sz="2800" b="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뫼비우스 Bold" pitchFamily="2" charset="-127"/>
                <a:ea typeface="뫼비우스 Bold" pitchFamily="2" charset="-127"/>
                <a:cs typeface="+mj-cs"/>
              </a:defRPr>
            </a:lvl1pPr>
          </a:lstStyle>
          <a:p>
            <a:pPr algn="l" defTabSz="2438430" fontAlgn="base">
              <a:spcAft>
                <a:spcPct val="0"/>
              </a:spcAft>
            </a:pPr>
            <a:r>
              <a:rPr lang="en-US" altLang="ko-KR" sz="74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ONOS Architecture (2/2)</a:t>
            </a:r>
          </a:p>
        </p:txBody>
      </p:sp>
    </p:spTree>
    <p:extLst>
      <p:ext uri="{BB962C8B-B14F-4D97-AF65-F5344CB8AC3E}">
        <p14:creationId xmlns:p14="http://schemas.microsoft.com/office/powerpoint/2010/main" val="151095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그룹 67">
            <a:extLst>
              <a:ext uri="{FF2B5EF4-FFF2-40B4-BE49-F238E27FC236}">
                <a16:creationId xmlns:a16="http://schemas.microsoft.com/office/drawing/2014/main" id="{F4FDBDA2-F952-9040-A3B5-1DE8AA45435A}"/>
              </a:ext>
            </a:extLst>
          </p:cNvPr>
          <p:cNvGrpSpPr/>
          <p:nvPr/>
        </p:nvGrpSpPr>
        <p:grpSpPr>
          <a:xfrm>
            <a:off x="862739" y="1961456"/>
            <a:ext cx="22221487" cy="11288505"/>
            <a:chOff x="797393" y="1006751"/>
            <a:chExt cx="10597213" cy="5383379"/>
          </a:xfrm>
        </p:grpSpPr>
        <p:sp>
          <p:nvSpPr>
            <p:cNvPr id="2" name="Shape 227">
              <a:extLst>
                <a:ext uri="{FF2B5EF4-FFF2-40B4-BE49-F238E27FC236}">
                  <a16:creationId xmlns:a16="http://schemas.microsoft.com/office/drawing/2014/main" id="{8528432C-2811-2946-9F0A-AA28EB2E6014}"/>
                </a:ext>
              </a:extLst>
            </p:cNvPr>
            <p:cNvSpPr/>
            <p:nvPr/>
          </p:nvSpPr>
          <p:spPr>
            <a:xfrm>
              <a:off x="4795479" y="2648350"/>
              <a:ext cx="6599127" cy="1866443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endParaRPr kumimoji="1" sz="4267" kern="1200">
                <a:solidFill>
                  <a:prstClr val="black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3" name="Shape 228">
              <a:extLst>
                <a:ext uri="{FF2B5EF4-FFF2-40B4-BE49-F238E27FC236}">
                  <a16:creationId xmlns:a16="http://schemas.microsoft.com/office/drawing/2014/main" id="{B01F1A28-EE2E-8648-A232-4A085F8BA1FA}"/>
                </a:ext>
              </a:extLst>
            </p:cNvPr>
            <p:cNvSpPr/>
            <p:nvPr/>
          </p:nvSpPr>
          <p:spPr>
            <a:xfrm>
              <a:off x="797393" y="2648350"/>
              <a:ext cx="3998086" cy="1866443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endParaRPr kumimoji="1" sz="4267" kern="1200">
                <a:solidFill>
                  <a:prstClr val="black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4" name="Shape 230">
              <a:extLst>
                <a:ext uri="{FF2B5EF4-FFF2-40B4-BE49-F238E27FC236}">
                  <a16:creationId xmlns:a16="http://schemas.microsoft.com/office/drawing/2014/main" id="{90155124-8D41-8B42-9099-51B11EE62AF5}"/>
                </a:ext>
              </a:extLst>
            </p:cNvPr>
            <p:cNvSpPr/>
            <p:nvPr/>
          </p:nvSpPr>
          <p:spPr>
            <a:xfrm>
              <a:off x="4928997" y="4103356"/>
              <a:ext cx="1168665" cy="32657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 dirty="0">
                  <a:solidFill>
                    <a:prstClr val="white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Device</a:t>
              </a:r>
            </a:p>
          </p:txBody>
        </p:sp>
        <p:sp>
          <p:nvSpPr>
            <p:cNvPr id="5" name="Shape 231">
              <a:extLst>
                <a:ext uri="{FF2B5EF4-FFF2-40B4-BE49-F238E27FC236}">
                  <a16:creationId xmlns:a16="http://schemas.microsoft.com/office/drawing/2014/main" id="{2026EA78-D9A7-5349-8CBF-1CF30B90FC12}"/>
                </a:ext>
              </a:extLst>
            </p:cNvPr>
            <p:cNvSpPr/>
            <p:nvPr/>
          </p:nvSpPr>
          <p:spPr>
            <a:xfrm>
              <a:off x="6221358" y="4103356"/>
              <a:ext cx="1168665" cy="32657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prstClr val="white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Link</a:t>
              </a:r>
            </a:p>
          </p:txBody>
        </p:sp>
        <p:sp>
          <p:nvSpPr>
            <p:cNvPr id="6" name="Shape 232">
              <a:extLst>
                <a:ext uri="{FF2B5EF4-FFF2-40B4-BE49-F238E27FC236}">
                  <a16:creationId xmlns:a16="http://schemas.microsoft.com/office/drawing/2014/main" id="{6CC5FB91-89C2-3345-8493-F1315DA73F0C}"/>
                </a:ext>
              </a:extLst>
            </p:cNvPr>
            <p:cNvSpPr/>
            <p:nvPr/>
          </p:nvSpPr>
          <p:spPr>
            <a:xfrm>
              <a:off x="7513720" y="4103356"/>
              <a:ext cx="1168665" cy="32657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prstClr val="white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Host</a:t>
              </a:r>
            </a:p>
          </p:txBody>
        </p:sp>
        <p:sp>
          <p:nvSpPr>
            <p:cNvPr id="7" name="Shape 233">
              <a:extLst>
                <a:ext uri="{FF2B5EF4-FFF2-40B4-BE49-F238E27FC236}">
                  <a16:creationId xmlns:a16="http://schemas.microsoft.com/office/drawing/2014/main" id="{D13F9873-94A0-014D-9A8F-CF5641BE504B}"/>
                </a:ext>
              </a:extLst>
            </p:cNvPr>
            <p:cNvSpPr/>
            <p:nvPr/>
          </p:nvSpPr>
          <p:spPr>
            <a:xfrm>
              <a:off x="6221379" y="3644083"/>
              <a:ext cx="1168665" cy="32657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prstClr val="white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Topology</a:t>
              </a:r>
            </a:p>
          </p:txBody>
        </p:sp>
        <p:sp>
          <p:nvSpPr>
            <p:cNvPr id="8" name="Shape 234">
              <a:extLst>
                <a:ext uri="{FF2B5EF4-FFF2-40B4-BE49-F238E27FC236}">
                  <a16:creationId xmlns:a16="http://schemas.microsoft.com/office/drawing/2014/main" id="{F1EB2702-947D-0B4A-8129-CFCF0B8ABAC0}"/>
                </a:ext>
              </a:extLst>
            </p:cNvPr>
            <p:cNvSpPr/>
            <p:nvPr/>
          </p:nvSpPr>
          <p:spPr>
            <a:xfrm>
              <a:off x="8815880" y="4103356"/>
              <a:ext cx="1168665" cy="32657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prstClr val="white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Flow Rule</a:t>
              </a:r>
            </a:p>
          </p:txBody>
        </p:sp>
        <p:sp>
          <p:nvSpPr>
            <p:cNvPr id="9" name="Shape 235">
              <a:extLst>
                <a:ext uri="{FF2B5EF4-FFF2-40B4-BE49-F238E27FC236}">
                  <a16:creationId xmlns:a16="http://schemas.microsoft.com/office/drawing/2014/main" id="{E56E5C12-9225-FF4C-8A79-289AEAD6D34A}"/>
                </a:ext>
              </a:extLst>
            </p:cNvPr>
            <p:cNvSpPr/>
            <p:nvPr/>
          </p:nvSpPr>
          <p:spPr>
            <a:xfrm>
              <a:off x="6223823" y="3191163"/>
              <a:ext cx="1168665" cy="32657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prstClr val="white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Path</a:t>
              </a:r>
            </a:p>
          </p:txBody>
        </p:sp>
        <p:sp>
          <p:nvSpPr>
            <p:cNvPr id="10" name="Shape 236">
              <a:extLst>
                <a:ext uri="{FF2B5EF4-FFF2-40B4-BE49-F238E27FC236}">
                  <a16:creationId xmlns:a16="http://schemas.microsoft.com/office/drawing/2014/main" id="{E70B8E11-2BB7-D54C-A0FA-5B9C35740D4B}"/>
                </a:ext>
              </a:extLst>
            </p:cNvPr>
            <p:cNvSpPr/>
            <p:nvPr/>
          </p:nvSpPr>
          <p:spPr>
            <a:xfrm>
              <a:off x="10118058" y="4094848"/>
              <a:ext cx="1168665" cy="32657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prstClr val="white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Packet</a:t>
              </a:r>
            </a:p>
          </p:txBody>
        </p:sp>
        <p:sp>
          <p:nvSpPr>
            <p:cNvPr id="11" name="Shape 237">
              <a:extLst>
                <a:ext uri="{FF2B5EF4-FFF2-40B4-BE49-F238E27FC236}">
                  <a16:creationId xmlns:a16="http://schemas.microsoft.com/office/drawing/2014/main" id="{EEF670D6-4F42-1A4B-B37A-7065510F9B1D}"/>
                </a:ext>
              </a:extLst>
            </p:cNvPr>
            <p:cNvSpPr/>
            <p:nvPr/>
          </p:nvSpPr>
          <p:spPr>
            <a:xfrm>
              <a:off x="10108289" y="3191157"/>
              <a:ext cx="1168665" cy="32657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Statistics</a:t>
              </a:r>
            </a:p>
          </p:txBody>
        </p:sp>
        <p:sp>
          <p:nvSpPr>
            <p:cNvPr id="12" name="Shape 238">
              <a:extLst>
                <a:ext uri="{FF2B5EF4-FFF2-40B4-BE49-F238E27FC236}">
                  <a16:creationId xmlns:a16="http://schemas.microsoft.com/office/drawing/2014/main" id="{9844C69D-9D1E-0043-807A-C8D4DA53193D}"/>
                </a:ext>
              </a:extLst>
            </p:cNvPr>
            <p:cNvSpPr/>
            <p:nvPr/>
          </p:nvSpPr>
          <p:spPr>
            <a:xfrm>
              <a:off x="8813480" y="3191147"/>
              <a:ext cx="1168665" cy="32657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Intent</a:t>
              </a:r>
            </a:p>
          </p:txBody>
        </p:sp>
        <p:sp>
          <p:nvSpPr>
            <p:cNvPr id="13" name="Shape 239">
              <a:extLst>
                <a:ext uri="{FF2B5EF4-FFF2-40B4-BE49-F238E27FC236}">
                  <a16:creationId xmlns:a16="http://schemas.microsoft.com/office/drawing/2014/main" id="{D5BA8A39-FB01-0C4A-8EC8-5D603E40E172}"/>
                </a:ext>
              </a:extLst>
            </p:cNvPr>
            <p:cNvSpPr/>
            <p:nvPr/>
          </p:nvSpPr>
          <p:spPr>
            <a:xfrm>
              <a:off x="908406" y="2740326"/>
              <a:ext cx="1168665" cy="326572"/>
            </a:xfrm>
            <a:prstGeom prst="rect">
              <a:avLst/>
            </a:prstGeom>
            <a:solidFill>
              <a:srgbClr val="66666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Application</a:t>
              </a:r>
            </a:p>
          </p:txBody>
        </p:sp>
        <p:sp>
          <p:nvSpPr>
            <p:cNvPr id="14" name="Shape 240">
              <a:extLst>
                <a:ext uri="{FF2B5EF4-FFF2-40B4-BE49-F238E27FC236}">
                  <a16:creationId xmlns:a16="http://schemas.microsoft.com/office/drawing/2014/main" id="{4B682F2D-2C95-854D-B7E5-BD325384784A}"/>
                </a:ext>
              </a:extLst>
            </p:cNvPr>
            <p:cNvSpPr/>
            <p:nvPr/>
          </p:nvSpPr>
          <p:spPr>
            <a:xfrm>
              <a:off x="3493143" y="3647167"/>
              <a:ext cx="1168665" cy="326572"/>
            </a:xfrm>
            <a:prstGeom prst="rect">
              <a:avLst/>
            </a:prstGeom>
            <a:solidFill>
              <a:srgbClr val="66666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prstClr val="white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Leadership</a:t>
              </a:r>
            </a:p>
          </p:txBody>
        </p:sp>
        <p:sp>
          <p:nvSpPr>
            <p:cNvPr id="15" name="Shape 241">
              <a:extLst>
                <a:ext uri="{FF2B5EF4-FFF2-40B4-BE49-F238E27FC236}">
                  <a16:creationId xmlns:a16="http://schemas.microsoft.com/office/drawing/2014/main" id="{4876E3B4-80EB-9341-973F-3D4A26A9B145}"/>
                </a:ext>
              </a:extLst>
            </p:cNvPr>
            <p:cNvSpPr/>
            <p:nvPr/>
          </p:nvSpPr>
          <p:spPr>
            <a:xfrm>
              <a:off x="2200769" y="4098113"/>
              <a:ext cx="1168665" cy="326572"/>
            </a:xfrm>
            <a:prstGeom prst="rect">
              <a:avLst/>
            </a:prstGeom>
            <a:solidFill>
              <a:srgbClr val="66666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Messaging</a:t>
              </a:r>
            </a:p>
          </p:txBody>
        </p:sp>
        <p:sp>
          <p:nvSpPr>
            <p:cNvPr id="16" name="Shape 242">
              <a:extLst>
                <a:ext uri="{FF2B5EF4-FFF2-40B4-BE49-F238E27FC236}">
                  <a16:creationId xmlns:a16="http://schemas.microsoft.com/office/drawing/2014/main" id="{2E57E47A-4936-814B-922A-9525165537ED}"/>
                </a:ext>
              </a:extLst>
            </p:cNvPr>
            <p:cNvSpPr/>
            <p:nvPr/>
          </p:nvSpPr>
          <p:spPr>
            <a:xfrm>
              <a:off x="2200761" y="3191132"/>
              <a:ext cx="1168665" cy="326572"/>
            </a:xfrm>
            <a:prstGeom prst="rect">
              <a:avLst/>
            </a:prstGeom>
            <a:solidFill>
              <a:srgbClr val="66666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Storage</a:t>
              </a:r>
            </a:p>
          </p:txBody>
        </p:sp>
        <p:sp>
          <p:nvSpPr>
            <p:cNvPr id="17" name="Shape 243">
              <a:extLst>
                <a:ext uri="{FF2B5EF4-FFF2-40B4-BE49-F238E27FC236}">
                  <a16:creationId xmlns:a16="http://schemas.microsoft.com/office/drawing/2014/main" id="{416728DD-BEA9-884A-9F0A-260AD946778E}"/>
                </a:ext>
              </a:extLst>
            </p:cNvPr>
            <p:cNvSpPr/>
            <p:nvPr/>
          </p:nvSpPr>
          <p:spPr>
            <a:xfrm>
              <a:off x="3493117" y="3196868"/>
              <a:ext cx="1168665" cy="326572"/>
            </a:xfrm>
            <a:prstGeom prst="rect">
              <a:avLst/>
            </a:prstGeom>
            <a:solidFill>
              <a:srgbClr val="66666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Region</a:t>
              </a:r>
            </a:p>
          </p:txBody>
        </p:sp>
        <p:sp>
          <p:nvSpPr>
            <p:cNvPr id="18" name="Shape 244">
              <a:extLst>
                <a:ext uri="{FF2B5EF4-FFF2-40B4-BE49-F238E27FC236}">
                  <a16:creationId xmlns:a16="http://schemas.microsoft.com/office/drawing/2014/main" id="{38D96883-A713-4F4E-A33C-DBC6B4EB6280}"/>
                </a:ext>
              </a:extLst>
            </p:cNvPr>
            <p:cNvSpPr/>
            <p:nvPr/>
          </p:nvSpPr>
          <p:spPr>
            <a:xfrm>
              <a:off x="4929018" y="3647260"/>
              <a:ext cx="1168665" cy="32657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Mastership</a:t>
              </a:r>
            </a:p>
          </p:txBody>
        </p:sp>
        <p:sp>
          <p:nvSpPr>
            <p:cNvPr id="19" name="Shape 245">
              <a:extLst>
                <a:ext uri="{FF2B5EF4-FFF2-40B4-BE49-F238E27FC236}">
                  <a16:creationId xmlns:a16="http://schemas.microsoft.com/office/drawing/2014/main" id="{EF0D46AB-DCA1-5C49-95FE-492C0610C485}"/>
                </a:ext>
              </a:extLst>
            </p:cNvPr>
            <p:cNvSpPr/>
            <p:nvPr/>
          </p:nvSpPr>
          <p:spPr>
            <a:xfrm>
              <a:off x="4929013" y="3191139"/>
              <a:ext cx="1168665" cy="32657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Driver</a:t>
              </a:r>
            </a:p>
          </p:txBody>
        </p:sp>
        <p:sp>
          <p:nvSpPr>
            <p:cNvPr id="20" name="Shape 246">
              <a:extLst>
                <a:ext uri="{FF2B5EF4-FFF2-40B4-BE49-F238E27FC236}">
                  <a16:creationId xmlns:a16="http://schemas.microsoft.com/office/drawing/2014/main" id="{057BBD93-65F1-0742-91F0-611E6E5F6A0F}"/>
                </a:ext>
              </a:extLst>
            </p:cNvPr>
            <p:cNvSpPr/>
            <p:nvPr/>
          </p:nvSpPr>
          <p:spPr>
            <a:xfrm>
              <a:off x="10098499" y="3643006"/>
              <a:ext cx="1168665" cy="32657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 dirty="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Group</a:t>
              </a:r>
            </a:p>
          </p:txBody>
        </p:sp>
        <p:sp>
          <p:nvSpPr>
            <p:cNvPr id="21" name="Shape 247">
              <a:extLst>
                <a:ext uri="{FF2B5EF4-FFF2-40B4-BE49-F238E27FC236}">
                  <a16:creationId xmlns:a16="http://schemas.microsoft.com/office/drawing/2014/main" id="{F860C379-80F9-E44D-8FA8-5136E12A992B}"/>
                </a:ext>
              </a:extLst>
            </p:cNvPr>
            <p:cNvSpPr/>
            <p:nvPr/>
          </p:nvSpPr>
          <p:spPr>
            <a:xfrm>
              <a:off x="3493168" y="2738595"/>
              <a:ext cx="1168665" cy="326572"/>
            </a:xfrm>
            <a:prstGeom prst="rect">
              <a:avLst/>
            </a:prstGeom>
            <a:solidFill>
              <a:srgbClr val="66666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prstClr val="white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Security</a:t>
              </a:r>
            </a:p>
          </p:txBody>
        </p:sp>
        <p:sp>
          <p:nvSpPr>
            <p:cNvPr id="22" name="Shape 248">
              <a:extLst>
                <a:ext uri="{FF2B5EF4-FFF2-40B4-BE49-F238E27FC236}">
                  <a16:creationId xmlns:a16="http://schemas.microsoft.com/office/drawing/2014/main" id="{651B5260-E7C7-7C45-92F7-78DCAD2A8951}"/>
                </a:ext>
              </a:extLst>
            </p:cNvPr>
            <p:cNvSpPr/>
            <p:nvPr/>
          </p:nvSpPr>
          <p:spPr>
            <a:xfrm>
              <a:off x="8806132" y="3647260"/>
              <a:ext cx="1168665" cy="32657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133" kern="120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Flow Objective</a:t>
              </a:r>
            </a:p>
          </p:txBody>
        </p:sp>
        <p:sp>
          <p:nvSpPr>
            <p:cNvPr id="23" name="Shape 249">
              <a:extLst>
                <a:ext uri="{FF2B5EF4-FFF2-40B4-BE49-F238E27FC236}">
                  <a16:creationId xmlns:a16="http://schemas.microsoft.com/office/drawing/2014/main" id="{C7E75CC4-06DF-1A4D-963E-4010E3ACDB90}"/>
                </a:ext>
              </a:extLst>
            </p:cNvPr>
            <p:cNvSpPr/>
            <p:nvPr/>
          </p:nvSpPr>
          <p:spPr>
            <a:xfrm>
              <a:off x="908401" y="4101308"/>
              <a:ext cx="1168665" cy="326572"/>
            </a:xfrm>
            <a:prstGeom prst="rect">
              <a:avLst/>
            </a:prstGeom>
            <a:solidFill>
              <a:srgbClr val="66666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Event</a:t>
              </a:r>
            </a:p>
          </p:txBody>
        </p:sp>
        <p:sp>
          <p:nvSpPr>
            <p:cNvPr id="24" name="Shape 250">
              <a:extLst>
                <a:ext uri="{FF2B5EF4-FFF2-40B4-BE49-F238E27FC236}">
                  <a16:creationId xmlns:a16="http://schemas.microsoft.com/office/drawing/2014/main" id="{D8264F66-7CE1-9745-8F0C-E02D59B76F91}"/>
                </a:ext>
              </a:extLst>
            </p:cNvPr>
            <p:cNvSpPr/>
            <p:nvPr/>
          </p:nvSpPr>
          <p:spPr>
            <a:xfrm>
              <a:off x="4962005" y="4723766"/>
              <a:ext cx="1523877" cy="326572"/>
            </a:xfrm>
            <a:prstGeom prst="rect">
              <a:avLst/>
            </a:prstGeom>
            <a:solidFill>
              <a:srgbClr val="38761D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OpenFlow</a:t>
              </a:r>
            </a:p>
          </p:txBody>
        </p:sp>
        <p:sp>
          <p:nvSpPr>
            <p:cNvPr id="25" name="Shape 251">
              <a:extLst>
                <a:ext uri="{FF2B5EF4-FFF2-40B4-BE49-F238E27FC236}">
                  <a16:creationId xmlns:a16="http://schemas.microsoft.com/office/drawing/2014/main" id="{B7ACA954-5682-3E40-BE8C-0A06CA3345B9}"/>
                </a:ext>
              </a:extLst>
            </p:cNvPr>
            <p:cNvSpPr/>
            <p:nvPr/>
          </p:nvSpPr>
          <p:spPr>
            <a:xfrm>
              <a:off x="6562239" y="4723766"/>
              <a:ext cx="1523877" cy="326572"/>
            </a:xfrm>
            <a:prstGeom prst="rect">
              <a:avLst/>
            </a:prstGeom>
            <a:solidFill>
              <a:srgbClr val="38761D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NetConf</a:t>
              </a:r>
            </a:p>
          </p:txBody>
        </p:sp>
        <p:sp>
          <p:nvSpPr>
            <p:cNvPr id="26" name="Shape 252">
              <a:extLst>
                <a:ext uri="{FF2B5EF4-FFF2-40B4-BE49-F238E27FC236}">
                  <a16:creationId xmlns:a16="http://schemas.microsoft.com/office/drawing/2014/main" id="{50520646-F8C0-F949-A4E8-C673AC8A2E76}"/>
                </a:ext>
              </a:extLst>
            </p:cNvPr>
            <p:cNvSpPr/>
            <p:nvPr/>
          </p:nvSpPr>
          <p:spPr>
            <a:xfrm>
              <a:off x="8162475" y="4723766"/>
              <a:ext cx="1523877" cy="326572"/>
            </a:xfrm>
            <a:prstGeom prst="rect">
              <a:avLst/>
            </a:prstGeom>
            <a:solidFill>
              <a:srgbClr val="38761D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OVSDB</a:t>
              </a:r>
            </a:p>
          </p:txBody>
        </p:sp>
        <p:sp>
          <p:nvSpPr>
            <p:cNvPr id="27" name="Shape 253">
              <a:extLst>
                <a:ext uri="{FF2B5EF4-FFF2-40B4-BE49-F238E27FC236}">
                  <a16:creationId xmlns:a16="http://schemas.microsoft.com/office/drawing/2014/main" id="{F9B67F43-11F9-DA44-AC91-8962D62B832A}"/>
                </a:ext>
              </a:extLst>
            </p:cNvPr>
            <p:cNvSpPr/>
            <p:nvPr/>
          </p:nvSpPr>
          <p:spPr>
            <a:xfrm>
              <a:off x="908406" y="3645433"/>
              <a:ext cx="1168665" cy="326572"/>
            </a:xfrm>
            <a:prstGeom prst="rect">
              <a:avLst/>
            </a:prstGeom>
            <a:solidFill>
              <a:srgbClr val="66666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Core</a:t>
              </a:r>
            </a:p>
          </p:txBody>
        </p:sp>
        <p:sp>
          <p:nvSpPr>
            <p:cNvPr id="28" name="Shape 254">
              <a:extLst>
                <a:ext uri="{FF2B5EF4-FFF2-40B4-BE49-F238E27FC236}">
                  <a16:creationId xmlns:a16="http://schemas.microsoft.com/office/drawing/2014/main" id="{30B86AA1-1138-E549-A53C-1CF3A0EF6158}"/>
                </a:ext>
              </a:extLst>
            </p:cNvPr>
            <p:cNvSpPr/>
            <p:nvPr/>
          </p:nvSpPr>
          <p:spPr>
            <a:xfrm>
              <a:off x="2200742" y="3648624"/>
              <a:ext cx="1168665" cy="326572"/>
            </a:xfrm>
            <a:prstGeom prst="rect">
              <a:avLst/>
            </a:prstGeom>
            <a:solidFill>
              <a:srgbClr val="66666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Cluster</a:t>
              </a:r>
            </a:p>
          </p:txBody>
        </p:sp>
        <p:sp>
          <p:nvSpPr>
            <p:cNvPr id="29" name="Shape 255">
              <a:extLst>
                <a:ext uri="{FF2B5EF4-FFF2-40B4-BE49-F238E27FC236}">
                  <a16:creationId xmlns:a16="http://schemas.microsoft.com/office/drawing/2014/main" id="{CEECB1A3-3C9B-DE49-96A0-473D934859D3}"/>
                </a:ext>
              </a:extLst>
            </p:cNvPr>
            <p:cNvSpPr/>
            <p:nvPr/>
          </p:nvSpPr>
          <p:spPr>
            <a:xfrm>
              <a:off x="9762705" y="4723766"/>
              <a:ext cx="1523877" cy="326572"/>
            </a:xfrm>
            <a:prstGeom prst="rect">
              <a:avLst/>
            </a:prstGeom>
            <a:solidFill>
              <a:srgbClr val="38761D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. . .</a:t>
              </a:r>
            </a:p>
          </p:txBody>
        </p:sp>
        <p:sp>
          <p:nvSpPr>
            <p:cNvPr id="30" name="Shape 256">
              <a:extLst>
                <a:ext uri="{FF2B5EF4-FFF2-40B4-BE49-F238E27FC236}">
                  <a16:creationId xmlns:a16="http://schemas.microsoft.com/office/drawing/2014/main" id="{CC3ADCCC-F789-FB4B-B041-28FCBC8AFD6C}"/>
                </a:ext>
              </a:extLst>
            </p:cNvPr>
            <p:cNvSpPr/>
            <p:nvPr/>
          </p:nvSpPr>
          <p:spPr>
            <a:xfrm>
              <a:off x="2666143" y="2091883"/>
              <a:ext cx="1588967" cy="326572"/>
            </a:xfrm>
            <a:prstGeom prst="rect">
              <a:avLst/>
            </a:prstGeom>
            <a:solidFill>
              <a:srgbClr val="3D85C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Proxy ARP</a:t>
              </a:r>
            </a:p>
          </p:txBody>
        </p:sp>
        <p:sp>
          <p:nvSpPr>
            <p:cNvPr id="31" name="Shape 257">
              <a:extLst>
                <a:ext uri="{FF2B5EF4-FFF2-40B4-BE49-F238E27FC236}">
                  <a16:creationId xmlns:a16="http://schemas.microsoft.com/office/drawing/2014/main" id="{4BCFCB12-2776-D24D-A594-8C780461F431}"/>
                </a:ext>
              </a:extLst>
            </p:cNvPr>
            <p:cNvSpPr/>
            <p:nvPr/>
          </p:nvSpPr>
          <p:spPr>
            <a:xfrm>
              <a:off x="908370" y="2092951"/>
              <a:ext cx="1588967" cy="326572"/>
            </a:xfrm>
            <a:prstGeom prst="rect">
              <a:avLst/>
            </a:prstGeom>
            <a:solidFill>
              <a:srgbClr val="3D85C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800" b="1" kern="1200" dirty="0">
                  <a:solidFill>
                    <a:srgbClr val="FFFF00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SONA</a:t>
              </a:r>
            </a:p>
          </p:txBody>
        </p:sp>
        <p:sp>
          <p:nvSpPr>
            <p:cNvPr id="32" name="Shape 258">
              <a:extLst>
                <a:ext uri="{FF2B5EF4-FFF2-40B4-BE49-F238E27FC236}">
                  <a16:creationId xmlns:a16="http://schemas.microsoft.com/office/drawing/2014/main" id="{C5BFD472-8231-A24D-BC1E-1698E7716D53}"/>
                </a:ext>
              </a:extLst>
            </p:cNvPr>
            <p:cNvSpPr/>
            <p:nvPr/>
          </p:nvSpPr>
          <p:spPr>
            <a:xfrm>
              <a:off x="4423865" y="2092951"/>
              <a:ext cx="1588967" cy="326572"/>
            </a:xfrm>
            <a:prstGeom prst="rect">
              <a:avLst/>
            </a:prstGeom>
            <a:solidFill>
              <a:srgbClr val="3D85C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L2 Forwarding</a:t>
              </a:r>
            </a:p>
          </p:txBody>
        </p:sp>
        <p:cxnSp>
          <p:nvCxnSpPr>
            <p:cNvPr id="33" name="Shape 259">
              <a:extLst>
                <a:ext uri="{FF2B5EF4-FFF2-40B4-BE49-F238E27FC236}">
                  <a16:creationId xmlns:a16="http://schemas.microsoft.com/office/drawing/2014/main" id="{B66F32D3-B81F-4647-8531-193A81E4F18F}"/>
                </a:ext>
              </a:extLst>
            </p:cNvPr>
            <p:cNvCxnSpPr/>
            <p:nvPr/>
          </p:nvCxnSpPr>
          <p:spPr>
            <a:xfrm rot="10800000">
              <a:off x="908810" y="4576846"/>
              <a:ext cx="10377764" cy="0"/>
            </a:xfrm>
            <a:prstGeom prst="straightConnector1">
              <a:avLst/>
            </a:prstGeom>
            <a:noFill/>
            <a:ln w="19050" cap="flat" cmpd="sng">
              <a:solidFill>
                <a:srgbClr val="999999"/>
              </a:solidFill>
              <a:prstDash val="dash"/>
              <a:round/>
              <a:headEnd type="none" w="lg" len="lg"/>
              <a:tailEnd type="none" w="lg" len="lg"/>
            </a:ln>
          </p:spPr>
        </p:cxnSp>
        <p:cxnSp>
          <p:nvCxnSpPr>
            <p:cNvPr id="34" name="Shape 260">
              <a:extLst>
                <a:ext uri="{FF2B5EF4-FFF2-40B4-BE49-F238E27FC236}">
                  <a16:creationId xmlns:a16="http://schemas.microsoft.com/office/drawing/2014/main" id="{A2506183-C21F-2F4D-BB79-53AD993EDFC4}"/>
                </a:ext>
              </a:extLst>
            </p:cNvPr>
            <p:cNvCxnSpPr/>
            <p:nvPr/>
          </p:nvCxnSpPr>
          <p:spPr>
            <a:xfrm rot="10800000">
              <a:off x="908810" y="2565105"/>
              <a:ext cx="10377764" cy="0"/>
            </a:xfrm>
            <a:prstGeom prst="straightConnector1">
              <a:avLst/>
            </a:prstGeom>
            <a:noFill/>
            <a:ln w="19050" cap="flat" cmpd="sng">
              <a:solidFill>
                <a:srgbClr val="999999"/>
              </a:solidFill>
              <a:prstDash val="dash"/>
              <a:round/>
              <a:headEnd type="none" w="lg" len="lg"/>
              <a:tailEnd type="none" w="lg" len="lg"/>
            </a:ln>
          </p:spPr>
        </p:cxnSp>
        <p:sp>
          <p:nvSpPr>
            <p:cNvPr id="35" name="Shape 261">
              <a:extLst>
                <a:ext uri="{FF2B5EF4-FFF2-40B4-BE49-F238E27FC236}">
                  <a16:creationId xmlns:a16="http://schemas.microsoft.com/office/drawing/2014/main" id="{CC3C73D0-E9EF-6843-8C42-B970AD7CCD75}"/>
                </a:ext>
              </a:extLst>
            </p:cNvPr>
            <p:cNvSpPr/>
            <p:nvPr/>
          </p:nvSpPr>
          <p:spPr>
            <a:xfrm>
              <a:off x="908388" y="1464497"/>
              <a:ext cx="3397386" cy="326572"/>
            </a:xfrm>
            <a:prstGeom prst="rect">
              <a:avLst/>
            </a:prstGeom>
            <a:solidFill>
              <a:srgbClr val="7F6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REST API</a:t>
              </a:r>
            </a:p>
          </p:txBody>
        </p:sp>
        <p:cxnSp>
          <p:nvCxnSpPr>
            <p:cNvPr id="36" name="Shape 262">
              <a:extLst>
                <a:ext uri="{FF2B5EF4-FFF2-40B4-BE49-F238E27FC236}">
                  <a16:creationId xmlns:a16="http://schemas.microsoft.com/office/drawing/2014/main" id="{A2DA0076-3A7B-BE42-884E-F35D73A35029}"/>
                </a:ext>
              </a:extLst>
            </p:cNvPr>
            <p:cNvCxnSpPr/>
            <p:nvPr/>
          </p:nvCxnSpPr>
          <p:spPr>
            <a:xfrm rot="10800000">
              <a:off x="908810" y="1928008"/>
              <a:ext cx="10377764" cy="0"/>
            </a:xfrm>
            <a:prstGeom prst="straightConnector1">
              <a:avLst/>
            </a:prstGeom>
            <a:noFill/>
            <a:ln w="19050" cap="flat" cmpd="sng">
              <a:solidFill>
                <a:srgbClr val="999999"/>
              </a:solidFill>
              <a:prstDash val="dash"/>
              <a:round/>
              <a:headEnd type="none" w="lg" len="lg"/>
              <a:tailEnd type="none" w="lg" len="lg"/>
            </a:ln>
          </p:spPr>
        </p:cxnSp>
        <p:sp>
          <p:nvSpPr>
            <p:cNvPr id="37" name="Shape 263">
              <a:extLst>
                <a:ext uri="{FF2B5EF4-FFF2-40B4-BE49-F238E27FC236}">
                  <a16:creationId xmlns:a16="http://schemas.microsoft.com/office/drawing/2014/main" id="{68780611-8A20-964C-839D-2B67E581A6C5}"/>
                </a:ext>
              </a:extLst>
            </p:cNvPr>
            <p:cNvSpPr/>
            <p:nvPr/>
          </p:nvSpPr>
          <p:spPr>
            <a:xfrm>
              <a:off x="4398607" y="1464497"/>
              <a:ext cx="3397386" cy="326572"/>
            </a:xfrm>
            <a:prstGeom prst="rect">
              <a:avLst/>
            </a:prstGeom>
            <a:solidFill>
              <a:srgbClr val="7F6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GUI</a:t>
              </a:r>
            </a:p>
          </p:txBody>
        </p:sp>
        <p:sp>
          <p:nvSpPr>
            <p:cNvPr id="38" name="Shape 264">
              <a:extLst>
                <a:ext uri="{FF2B5EF4-FFF2-40B4-BE49-F238E27FC236}">
                  <a16:creationId xmlns:a16="http://schemas.microsoft.com/office/drawing/2014/main" id="{12082571-2325-F945-9345-72ECEF9FA557}"/>
                </a:ext>
              </a:extLst>
            </p:cNvPr>
            <p:cNvSpPr/>
            <p:nvPr/>
          </p:nvSpPr>
          <p:spPr>
            <a:xfrm>
              <a:off x="7888825" y="1464497"/>
              <a:ext cx="3397386" cy="326572"/>
            </a:xfrm>
            <a:prstGeom prst="rect">
              <a:avLst/>
            </a:prstGeom>
            <a:solidFill>
              <a:srgbClr val="7F6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CLI</a:t>
              </a:r>
            </a:p>
          </p:txBody>
        </p:sp>
        <p:sp>
          <p:nvSpPr>
            <p:cNvPr id="39" name="Shape 265">
              <a:extLst>
                <a:ext uri="{FF2B5EF4-FFF2-40B4-BE49-F238E27FC236}">
                  <a16:creationId xmlns:a16="http://schemas.microsoft.com/office/drawing/2014/main" id="{2F87AF6B-19D7-FD42-99D4-0959CA6AA2A1}"/>
                </a:ext>
              </a:extLst>
            </p:cNvPr>
            <p:cNvSpPr/>
            <p:nvPr/>
          </p:nvSpPr>
          <p:spPr>
            <a:xfrm>
              <a:off x="7513749" y="3641991"/>
              <a:ext cx="1168665" cy="32657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Network Cfg.</a:t>
              </a:r>
            </a:p>
          </p:txBody>
        </p:sp>
        <p:sp>
          <p:nvSpPr>
            <p:cNvPr id="40" name="Shape 266">
              <a:extLst>
                <a:ext uri="{FF2B5EF4-FFF2-40B4-BE49-F238E27FC236}">
                  <a16:creationId xmlns:a16="http://schemas.microsoft.com/office/drawing/2014/main" id="{861A2A04-FEA5-8644-939A-BE0F7F4A0A3B}"/>
                </a:ext>
              </a:extLst>
            </p:cNvPr>
            <p:cNvSpPr/>
            <p:nvPr/>
          </p:nvSpPr>
          <p:spPr>
            <a:xfrm>
              <a:off x="6181656" y="2092951"/>
              <a:ext cx="1588967" cy="326572"/>
            </a:xfrm>
            <a:prstGeom prst="rect">
              <a:avLst/>
            </a:prstGeom>
            <a:solidFill>
              <a:srgbClr val="3D85C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SDN IP / BGP</a:t>
              </a:r>
            </a:p>
          </p:txBody>
        </p:sp>
        <p:sp>
          <p:nvSpPr>
            <p:cNvPr id="41" name="Shape 267">
              <a:extLst>
                <a:ext uri="{FF2B5EF4-FFF2-40B4-BE49-F238E27FC236}">
                  <a16:creationId xmlns:a16="http://schemas.microsoft.com/office/drawing/2014/main" id="{B324B9AE-A2B8-224E-9C49-BDD2AD571339}"/>
                </a:ext>
              </a:extLst>
            </p:cNvPr>
            <p:cNvSpPr/>
            <p:nvPr/>
          </p:nvSpPr>
          <p:spPr>
            <a:xfrm>
              <a:off x="7939428" y="2092951"/>
              <a:ext cx="1588967" cy="326572"/>
            </a:xfrm>
            <a:prstGeom prst="rect">
              <a:avLst/>
            </a:prstGeom>
            <a:solidFill>
              <a:srgbClr val="3D85C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 dirty="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DHCP</a:t>
              </a:r>
            </a:p>
          </p:txBody>
        </p:sp>
        <p:sp>
          <p:nvSpPr>
            <p:cNvPr id="42" name="Shape 268">
              <a:extLst>
                <a:ext uri="{FF2B5EF4-FFF2-40B4-BE49-F238E27FC236}">
                  <a16:creationId xmlns:a16="http://schemas.microsoft.com/office/drawing/2014/main" id="{44A1B002-A864-EE4D-B592-B7E886EE8FE5}"/>
                </a:ext>
              </a:extLst>
            </p:cNvPr>
            <p:cNvSpPr/>
            <p:nvPr/>
          </p:nvSpPr>
          <p:spPr>
            <a:xfrm>
              <a:off x="7518651" y="3191153"/>
              <a:ext cx="1168665" cy="32657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Tunnel</a:t>
              </a:r>
            </a:p>
          </p:txBody>
        </p:sp>
        <p:sp>
          <p:nvSpPr>
            <p:cNvPr id="43" name="Shape 269">
              <a:extLst>
                <a:ext uri="{FF2B5EF4-FFF2-40B4-BE49-F238E27FC236}">
                  <a16:creationId xmlns:a16="http://schemas.microsoft.com/office/drawing/2014/main" id="{C0B8B94C-044E-D148-AC72-16A44B84A54C}"/>
                </a:ext>
              </a:extLst>
            </p:cNvPr>
            <p:cNvSpPr/>
            <p:nvPr/>
          </p:nvSpPr>
          <p:spPr>
            <a:xfrm>
              <a:off x="9697157" y="2092937"/>
              <a:ext cx="1588967" cy="326572"/>
            </a:xfrm>
            <a:prstGeom prst="rect">
              <a:avLst/>
            </a:prstGeom>
            <a:solidFill>
              <a:srgbClr val="3D85C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. . .</a:t>
              </a:r>
            </a:p>
          </p:txBody>
        </p:sp>
        <p:sp>
          <p:nvSpPr>
            <p:cNvPr id="44" name="Shape 270">
              <a:extLst>
                <a:ext uri="{FF2B5EF4-FFF2-40B4-BE49-F238E27FC236}">
                  <a16:creationId xmlns:a16="http://schemas.microsoft.com/office/drawing/2014/main" id="{83FDB5D5-6140-7846-BFE9-42E6141AE5D9}"/>
                </a:ext>
              </a:extLst>
            </p:cNvPr>
            <p:cNvSpPr/>
            <p:nvPr/>
          </p:nvSpPr>
          <p:spPr>
            <a:xfrm>
              <a:off x="908358" y="4725812"/>
              <a:ext cx="3753342" cy="326572"/>
            </a:xfrm>
            <a:prstGeom prst="rect">
              <a:avLst/>
            </a:prstGeom>
            <a:solidFill>
              <a:srgbClr val="B7B7B7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OSGi / Apache Karaf</a:t>
              </a:r>
            </a:p>
          </p:txBody>
        </p:sp>
        <p:sp>
          <p:nvSpPr>
            <p:cNvPr id="45" name="Shape 271">
              <a:extLst>
                <a:ext uri="{FF2B5EF4-FFF2-40B4-BE49-F238E27FC236}">
                  <a16:creationId xmlns:a16="http://schemas.microsoft.com/office/drawing/2014/main" id="{6D191C83-B703-8E45-AF0F-4364AB83C460}"/>
                </a:ext>
              </a:extLst>
            </p:cNvPr>
            <p:cNvSpPr/>
            <p:nvPr/>
          </p:nvSpPr>
          <p:spPr>
            <a:xfrm>
              <a:off x="7513717" y="2740316"/>
              <a:ext cx="1168665" cy="32657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Network Virt.</a:t>
              </a:r>
            </a:p>
          </p:txBody>
        </p:sp>
        <p:sp>
          <p:nvSpPr>
            <p:cNvPr id="46" name="Shape 272">
              <a:extLst>
                <a:ext uri="{FF2B5EF4-FFF2-40B4-BE49-F238E27FC236}">
                  <a16:creationId xmlns:a16="http://schemas.microsoft.com/office/drawing/2014/main" id="{C0701E8F-C709-A84C-AA65-43C605E3889D}"/>
                </a:ext>
              </a:extLst>
            </p:cNvPr>
            <p:cNvSpPr/>
            <p:nvPr/>
          </p:nvSpPr>
          <p:spPr>
            <a:xfrm>
              <a:off x="4929015" y="2740316"/>
              <a:ext cx="1168665" cy="32657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Device Cfg.</a:t>
              </a:r>
            </a:p>
          </p:txBody>
        </p:sp>
        <p:sp>
          <p:nvSpPr>
            <p:cNvPr id="47" name="Shape 273">
              <a:extLst>
                <a:ext uri="{FF2B5EF4-FFF2-40B4-BE49-F238E27FC236}">
                  <a16:creationId xmlns:a16="http://schemas.microsoft.com/office/drawing/2014/main" id="{343790B0-6E79-CA4A-A251-1A513635952F}"/>
                </a:ext>
              </a:extLst>
            </p:cNvPr>
            <p:cNvSpPr/>
            <p:nvPr/>
          </p:nvSpPr>
          <p:spPr>
            <a:xfrm>
              <a:off x="908400" y="3192877"/>
              <a:ext cx="1168665" cy="326572"/>
            </a:xfrm>
            <a:prstGeom prst="rect">
              <a:avLst/>
            </a:prstGeom>
            <a:solidFill>
              <a:srgbClr val="66666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Config</a:t>
              </a:r>
            </a:p>
          </p:txBody>
        </p:sp>
        <p:sp>
          <p:nvSpPr>
            <p:cNvPr id="48" name="Shape 274">
              <a:extLst>
                <a:ext uri="{FF2B5EF4-FFF2-40B4-BE49-F238E27FC236}">
                  <a16:creationId xmlns:a16="http://schemas.microsoft.com/office/drawing/2014/main" id="{D372BE51-EEF4-054E-A3F3-A681F9FDAAAE}"/>
                </a:ext>
              </a:extLst>
            </p:cNvPr>
            <p:cNvSpPr/>
            <p:nvPr/>
          </p:nvSpPr>
          <p:spPr>
            <a:xfrm>
              <a:off x="2200713" y="2742801"/>
              <a:ext cx="1168665" cy="326572"/>
            </a:xfrm>
            <a:prstGeom prst="rect">
              <a:avLst/>
            </a:prstGeom>
            <a:solidFill>
              <a:srgbClr val="66666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UI Extension</a:t>
              </a:r>
            </a:p>
          </p:txBody>
        </p:sp>
        <p:sp>
          <p:nvSpPr>
            <p:cNvPr id="49" name="Shape 275">
              <a:extLst>
                <a:ext uri="{FF2B5EF4-FFF2-40B4-BE49-F238E27FC236}">
                  <a16:creationId xmlns:a16="http://schemas.microsoft.com/office/drawing/2014/main" id="{2B90872E-A45C-9044-B5F7-7771C9A9C769}"/>
                </a:ext>
              </a:extLst>
            </p:cNvPr>
            <p:cNvSpPr/>
            <p:nvPr/>
          </p:nvSpPr>
          <p:spPr>
            <a:xfrm>
              <a:off x="908388" y="1006751"/>
              <a:ext cx="3397386" cy="326572"/>
            </a:xfrm>
            <a:prstGeom prst="rect">
              <a:avLst/>
            </a:prstGeom>
            <a:solidFill>
              <a:srgbClr val="9FC5E8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 dirty="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Off-platform Apps</a:t>
              </a:r>
            </a:p>
          </p:txBody>
        </p:sp>
        <p:sp>
          <p:nvSpPr>
            <p:cNvPr id="50" name="Shape 276">
              <a:extLst>
                <a:ext uri="{FF2B5EF4-FFF2-40B4-BE49-F238E27FC236}">
                  <a16:creationId xmlns:a16="http://schemas.microsoft.com/office/drawing/2014/main" id="{523FDD57-EB5C-3F41-AC3F-AFB0B84B04CF}"/>
                </a:ext>
              </a:extLst>
            </p:cNvPr>
            <p:cNvSpPr/>
            <p:nvPr/>
          </p:nvSpPr>
          <p:spPr>
            <a:xfrm>
              <a:off x="3493174" y="4097443"/>
              <a:ext cx="1168665" cy="326572"/>
            </a:xfrm>
            <a:prstGeom prst="rect">
              <a:avLst/>
            </a:prstGeom>
            <a:solidFill>
              <a:srgbClr val="66666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Graph</a:t>
              </a:r>
            </a:p>
          </p:txBody>
        </p:sp>
        <p:sp>
          <p:nvSpPr>
            <p:cNvPr id="51" name="Shape 277">
              <a:extLst>
                <a:ext uri="{FF2B5EF4-FFF2-40B4-BE49-F238E27FC236}">
                  <a16:creationId xmlns:a16="http://schemas.microsoft.com/office/drawing/2014/main" id="{B1AC194E-23DC-8746-8327-EC39F3DF329B}"/>
                </a:ext>
              </a:extLst>
            </p:cNvPr>
            <p:cNvSpPr/>
            <p:nvPr/>
          </p:nvSpPr>
          <p:spPr>
            <a:xfrm>
              <a:off x="6221366" y="2738208"/>
              <a:ext cx="1168665" cy="32657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Discovery</a:t>
              </a:r>
            </a:p>
          </p:txBody>
        </p:sp>
        <p:sp>
          <p:nvSpPr>
            <p:cNvPr id="52" name="Shape 278">
              <a:extLst>
                <a:ext uri="{FF2B5EF4-FFF2-40B4-BE49-F238E27FC236}">
                  <a16:creationId xmlns:a16="http://schemas.microsoft.com/office/drawing/2014/main" id="{9339291C-3F34-D747-BC1C-929CD7A9B3A0}"/>
                </a:ext>
              </a:extLst>
            </p:cNvPr>
            <p:cNvSpPr/>
            <p:nvPr/>
          </p:nvSpPr>
          <p:spPr>
            <a:xfrm>
              <a:off x="8806055" y="2735047"/>
              <a:ext cx="1168665" cy="32657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Tenant</a:t>
              </a:r>
            </a:p>
          </p:txBody>
        </p:sp>
        <p:sp>
          <p:nvSpPr>
            <p:cNvPr id="53" name="Shape 279">
              <a:extLst>
                <a:ext uri="{FF2B5EF4-FFF2-40B4-BE49-F238E27FC236}">
                  <a16:creationId xmlns:a16="http://schemas.microsoft.com/office/drawing/2014/main" id="{4F6085D7-56F9-7D4F-812C-AB00B0FD48A8}"/>
                </a:ext>
              </a:extLst>
            </p:cNvPr>
            <p:cNvSpPr/>
            <p:nvPr/>
          </p:nvSpPr>
          <p:spPr>
            <a:xfrm>
              <a:off x="10098394" y="2739293"/>
              <a:ext cx="1168665" cy="32657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r>
                <a:rPr kumimoji="1" lang="en" sz="2400" kern="1200">
                  <a:solidFill>
                    <a:srgbClr val="FFFFFF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. . .</a:t>
              </a:r>
            </a:p>
          </p:txBody>
        </p:sp>
        <p:sp>
          <p:nvSpPr>
            <p:cNvPr id="54" name="Shape 270">
              <a:extLst>
                <a:ext uri="{FF2B5EF4-FFF2-40B4-BE49-F238E27FC236}">
                  <a16:creationId xmlns:a16="http://schemas.microsoft.com/office/drawing/2014/main" id="{1855997C-0D62-9342-88DE-7A13159EE4BD}"/>
                </a:ext>
              </a:extLst>
            </p:cNvPr>
            <p:cNvSpPr/>
            <p:nvPr/>
          </p:nvSpPr>
          <p:spPr>
            <a:xfrm>
              <a:off x="905696" y="5193117"/>
              <a:ext cx="1004078" cy="326572"/>
            </a:xfrm>
            <a:prstGeom prst="rect">
              <a:avLst/>
            </a:prstGeom>
            <a:solidFill>
              <a:srgbClr val="B7B7B7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endParaRPr kumimoji="1" lang="en" sz="2400" kern="1200" dirty="0">
                <a:solidFill>
                  <a:srgbClr val="FFFFFF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55" name="TextBox 124">
              <a:extLst>
                <a:ext uri="{FF2B5EF4-FFF2-40B4-BE49-F238E27FC236}">
                  <a16:creationId xmlns:a16="http://schemas.microsoft.com/office/drawing/2014/main" id="{145D23AB-3C94-0E48-94CD-29210C3DAF9D}"/>
                </a:ext>
              </a:extLst>
            </p:cNvPr>
            <p:cNvSpPr txBox="1"/>
            <p:nvPr/>
          </p:nvSpPr>
          <p:spPr>
            <a:xfrm>
              <a:off x="2126876" y="5187323"/>
              <a:ext cx="1471732" cy="259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438430" fontAlgn="base" latinLnBrk="1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2933" kern="1200" dirty="0" err="1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OSGi</a:t>
              </a:r>
              <a:r>
                <a:rPr kumimoji="1" lang="ko-KR" altLang="en-US" sz="2933" kern="1200" dirty="0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 </a:t>
              </a:r>
              <a:r>
                <a:rPr kumimoji="1" lang="en-US" altLang="ko-KR" sz="2933" kern="1200" dirty="0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Framework</a:t>
              </a:r>
              <a:endParaRPr kumimoji="1" lang="ko-KR" altLang="en-US" sz="2933" kern="1200" dirty="0">
                <a:solidFill>
                  <a:prstClr val="black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56" name="TextBox 125">
              <a:extLst>
                <a:ext uri="{FF2B5EF4-FFF2-40B4-BE49-F238E27FC236}">
                  <a16:creationId xmlns:a16="http://schemas.microsoft.com/office/drawing/2014/main" id="{26CC3EA8-EDBC-C043-AB5B-65446B13B2BE}"/>
                </a:ext>
              </a:extLst>
            </p:cNvPr>
            <p:cNvSpPr txBox="1"/>
            <p:nvPr/>
          </p:nvSpPr>
          <p:spPr>
            <a:xfrm>
              <a:off x="2214144" y="5624982"/>
              <a:ext cx="2642115" cy="259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438430" fontAlgn="base" latinLnBrk="1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2933" kern="1200" dirty="0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Non-networking core subsystem</a:t>
              </a:r>
              <a:endParaRPr kumimoji="1" lang="ko-KR" altLang="en-US" sz="2933" kern="1200" dirty="0">
                <a:solidFill>
                  <a:prstClr val="black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57" name="Shape 249">
              <a:extLst>
                <a:ext uri="{FF2B5EF4-FFF2-40B4-BE49-F238E27FC236}">
                  <a16:creationId xmlns:a16="http://schemas.microsoft.com/office/drawing/2014/main" id="{57EEFE75-D10A-584B-BA0F-8FC18668CC14}"/>
                </a:ext>
              </a:extLst>
            </p:cNvPr>
            <p:cNvSpPr/>
            <p:nvPr/>
          </p:nvSpPr>
          <p:spPr>
            <a:xfrm>
              <a:off x="905696" y="5621598"/>
              <a:ext cx="1004078" cy="326572"/>
            </a:xfrm>
            <a:prstGeom prst="rect">
              <a:avLst/>
            </a:prstGeom>
            <a:solidFill>
              <a:srgbClr val="66666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endParaRPr kumimoji="1" lang="en" sz="2400" kern="1200" dirty="0">
                <a:solidFill>
                  <a:srgbClr val="FFFFFF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58" name="Shape 250">
              <a:extLst>
                <a:ext uri="{FF2B5EF4-FFF2-40B4-BE49-F238E27FC236}">
                  <a16:creationId xmlns:a16="http://schemas.microsoft.com/office/drawing/2014/main" id="{B259D652-E199-D948-8841-C9F81C72F067}"/>
                </a:ext>
              </a:extLst>
            </p:cNvPr>
            <p:cNvSpPr/>
            <p:nvPr/>
          </p:nvSpPr>
          <p:spPr>
            <a:xfrm>
              <a:off x="8670369" y="5192441"/>
              <a:ext cx="1004078" cy="326572"/>
            </a:xfrm>
            <a:prstGeom prst="rect">
              <a:avLst/>
            </a:prstGeom>
            <a:solidFill>
              <a:srgbClr val="38761D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endParaRPr kumimoji="1" lang="en" sz="2400" kern="1200" dirty="0">
                <a:solidFill>
                  <a:srgbClr val="FFFFFF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59" name="TextBox 128">
              <a:extLst>
                <a:ext uri="{FF2B5EF4-FFF2-40B4-BE49-F238E27FC236}">
                  <a16:creationId xmlns:a16="http://schemas.microsoft.com/office/drawing/2014/main" id="{31F95160-8EF4-2D44-8024-07BC2695AFC2}"/>
                </a:ext>
              </a:extLst>
            </p:cNvPr>
            <p:cNvSpPr txBox="1"/>
            <p:nvPr/>
          </p:nvSpPr>
          <p:spPr>
            <a:xfrm>
              <a:off x="9884851" y="5100520"/>
              <a:ext cx="1419749" cy="474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438430" fontAlgn="base" latinLnBrk="1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2933" kern="1200" dirty="0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South Bound </a:t>
              </a:r>
              <a:br>
                <a:rPr kumimoji="1" lang="en-US" altLang="ko-KR" sz="2933" kern="1200" dirty="0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</a:br>
              <a:r>
                <a:rPr kumimoji="1" lang="en-US" altLang="ko-KR" sz="2933" kern="1200" dirty="0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Interface module</a:t>
              </a:r>
              <a:endParaRPr kumimoji="1" lang="ko-KR" altLang="en-US" sz="2933" kern="1200" dirty="0">
                <a:solidFill>
                  <a:prstClr val="black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60" name="Shape 230">
              <a:extLst>
                <a:ext uri="{FF2B5EF4-FFF2-40B4-BE49-F238E27FC236}">
                  <a16:creationId xmlns:a16="http://schemas.microsoft.com/office/drawing/2014/main" id="{016CB58C-832E-5140-9214-7E7716E41A82}"/>
                </a:ext>
              </a:extLst>
            </p:cNvPr>
            <p:cNvSpPr/>
            <p:nvPr/>
          </p:nvSpPr>
          <p:spPr>
            <a:xfrm>
              <a:off x="905696" y="6063558"/>
              <a:ext cx="1004078" cy="32657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endParaRPr kumimoji="1" lang="en" sz="2400" kern="1200" dirty="0">
                <a:solidFill>
                  <a:srgbClr val="FFFFFF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61" name="TextBox 130">
              <a:extLst>
                <a:ext uri="{FF2B5EF4-FFF2-40B4-BE49-F238E27FC236}">
                  <a16:creationId xmlns:a16="http://schemas.microsoft.com/office/drawing/2014/main" id="{7F189AAD-8960-CA44-9BBD-7801635116B2}"/>
                </a:ext>
              </a:extLst>
            </p:cNvPr>
            <p:cNvSpPr txBox="1"/>
            <p:nvPr/>
          </p:nvSpPr>
          <p:spPr>
            <a:xfrm>
              <a:off x="2183206" y="6057369"/>
              <a:ext cx="2284349" cy="259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438430" fontAlgn="base" latinLnBrk="1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2933" kern="1200" dirty="0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Networking core subsystem</a:t>
              </a:r>
              <a:endParaRPr kumimoji="1" lang="ko-KR" altLang="en-US" sz="2933" kern="1200" dirty="0">
                <a:solidFill>
                  <a:prstClr val="black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62" name="Shape 256">
              <a:extLst>
                <a:ext uri="{FF2B5EF4-FFF2-40B4-BE49-F238E27FC236}">
                  <a16:creationId xmlns:a16="http://schemas.microsoft.com/office/drawing/2014/main" id="{4C959C82-BB41-F14A-85E4-6650C8799EF2}"/>
                </a:ext>
              </a:extLst>
            </p:cNvPr>
            <p:cNvSpPr/>
            <p:nvPr/>
          </p:nvSpPr>
          <p:spPr>
            <a:xfrm>
              <a:off x="5037282" y="5193117"/>
              <a:ext cx="1004065" cy="326572"/>
            </a:xfrm>
            <a:prstGeom prst="rect">
              <a:avLst/>
            </a:prstGeom>
            <a:solidFill>
              <a:srgbClr val="3D85C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endParaRPr kumimoji="1" lang="en" sz="2400" kern="1200" dirty="0">
                <a:solidFill>
                  <a:srgbClr val="FFFFFF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63" name="TextBox 132">
              <a:extLst>
                <a:ext uri="{FF2B5EF4-FFF2-40B4-BE49-F238E27FC236}">
                  <a16:creationId xmlns:a16="http://schemas.microsoft.com/office/drawing/2014/main" id="{38630BC9-F5A1-8E4F-B328-1F3388EF0F25}"/>
                </a:ext>
              </a:extLst>
            </p:cNvPr>
            <p:cNvSpPr txBox="1"/>
            <p:nvPr/>
          </p:nvSpPr>
          <p:spPr>
            <a:xfrm>
              <a:off x="6291751" y="5176257"/>
              <a:ext cx="2037460" cy="259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438430" fontAlgn="base" latinLnBrk="1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2933" kern="1200" dirty="0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On-platform Applications</a:t>
              </a:r>
              <a:endParaRPr kumimoji="1" lang="ko-KR" altLang="en-US" sz="2933" kern="1200" dirty="0">
                <a:solidFill>
                  <a:prstClr val="black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64" name="Shape 261">
              <a:extLst>
                <a:ext uri="{FF2B5EF4-FFF2-40B4-BE49-F238E27FC236}">
                  <a16:creationId xmlns:a16="http://schemas.microsoft.com/office/drawing/2014/main" id="{64BF30D0-886A-FD43-A37F-D084A8F37AAE}"/>
                </a:ext>
              </a:extLst>
            </p:cNvPr>
            <p:cNvSpPr/>
            <p:nvPr/>
          </p:nvSpPr>
          <p:spPr>
            <a:xfrm>
              <a:off x="5037283" y="5621598"/>
              <a:ext cx="1004065" cy="326572"/>
            </a:xfrm>
            <a:prstGeom prst="rect">
              <a:avLst/>
            </a:prstGeom>
            <a:solidFill>
              <a:srgbClr val="7F6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endParaRPr kumimoji="1" lang="en" sz="2400" kern="1200" dirty="0">
                <a:solidFill>
                  <a:srgbClr val="FFFFFF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65" name="TextBox 134">
              <a:extLst>
                <a:ext uri="{FF2B5EF4-FFF2-40B4-BE49-F238E27FC236}">
                  <a16:creationId xmlns:a16="http://schemas.microsoft.com/office/drawing/2014/main" id="{4BC52FB5-5FEB-BF42-A349-5A076CB8A174}"/>
                </a:ext>
              </a:extLst>
            </p:cNvPr>
            <p:cNvSpPr txBox="1"/>
            <p:nvPr/>
          </p:nvSpPr>
          <p:spPr>
            <a:xfrm>
              <a:off x="6347254" y="5616538"/>
              <a:ext cx="2782805" cy="259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438430" fontAlgn="base" latinLnBrk="1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2933" kern="1200" dirty="0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On-platform Application Interfaces</a:t>
              </a:r>
              <a:endParaRPr kumimoji="1" lang="ko-KR" altLang="en-US" sz="2933" kern="1200" dirty="0">
                <a:solidFill>
                  <a:prstClr val="black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66" name="Shape 275">
              <a:extLst>
                <a:ext uri="{FF2B5EF4-FFF2-40B4-BE49-F238E27FC236}">
                  <a16:creationId xmlns:a16="http://schemas.microsoft.com/office/drawing/2014/main" id="{8599FB1A-F182-A14D-B01C-68FB7CAB09D1}"/>
                </a:ext>
              </a:extLst>
            </p:cNvPr>
            <p:cNvSpPr/>
            <p:nvPr/>
          </p:nvSpPr>
          <p:spPr>
            <a:xfrm>
              <a:off x="5037283" y="6052518"/>
              <a:ext cx="1004065" cy="326572"/>
            </a:xfrm>
            <a:prstGeom prst="rect">
              <a:avLst/>
            </a:prstGeom>
            <a:solidFill>
              <a:srgbClr val="9FC5E8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fontAlgn="base" latinLnBrk="1" hangingPunct="1">
                <a:spcAft>
                  <a:spcPct val="0"/>
                </a:spcAft>
              </a:pPr>
              <a:endParaRPr kumimoji="1" lang="en" sz="2400" kern="1200" dirty="0">
                <a:solidFill>
                  <a:srgbClr val="FFFFFF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67" name="TextBox 136">
              <a:extLst>
                <a:ext uri="{FF2B5EF4-FFF2-40B4-BE49-F238E27FC236}">
                  <a16:creationId xmlns:a16="http://schemas.microsoft.com/office/drawing/2014/main" id="{F22475E6-0D52-904F-A0EF-0AE1A601E30A}"/>
                </a:ext>
              </a:extLst>
            </p:cNvPr>
            <p:cNvSpPr txBox="1"/>
            <p:nvPr/>
          </p:nvSpPr>
          <p:spPr>
            <a:xfrm>
              <a:off x="6318913" y="6046698"/>
              <a:ext cx="2034219" cy="259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438430" fontAlgn="base" latinLnBrk="1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2933" kern="1200" dirty="0">
                  <a:solidFill>
                    <a:prstClr val="black"/>
                  </a:solidFill>
                  <a:latin typeface="Arial" panose="020B0604020202020204" pitchFamily="34" charset="0"/>
                  <a:ea typeface="HY태고딕" pitchFamily="18" charset="-127"/>
                  <a:cs typeface="Arial" panose="020B0604020202020204" pitchFamily="34" charset="0"/>
                </a:rPr>
                <a:t>Off-platform Applications</a:t>
              </a:r>
              <a:endParaRPr kumimoji="1" lang="ko-KR" altLang="en-US" sz="2933" kern="1200" dirty="0">
                <a:solidFill>
                  <a:prstClr val="black"/>
                </a:solidFill>
                <a:latin typeface="Arial" panose="020B0604020202020204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</p:grpSp>
      <p:sp>
        <p:nvSpPr>
          <p:cNvPr id="69" name="제목 1">
            <a:extLst>
              <a:ext uri="{FF2B5EF4-FFF2-40B4-BE49-F238E27FC236}">
                <a16:creationId xmlns:a16="http://schemas.microsoft.com/office/drawing/2014/main" id="{4EB66615-A4F6-BC46-8292-3B65D5FD66B6}"/>
              </a:ext>
            </a:extLst>
          </p:cNvPr>
          <p:cNvSpPr txBox="1">
            <a:spLocks/>
          </p:cNvSpPr>
          <p:nvPr/>
        </p:nvSpPr>
        <p:spPr>
          <a:xfrm>
            <a:off x="672470" y="237659"/>
            <a:ext cx="24000917" cy="1118528"/>
          </a:xfrm>
          <a:prstGeom prst="rect">
            <a:avLst/>
          </a:prstGeom>
        </p:spPr>
        <p:txBody>
          <a:bodyPr lIns="196267" tIns="98133" rIns="196267" bIns="98133"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en-US" altLang="ko-KR" sz="2800" b="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뫼비우스 Bold" pitchFamily="2" charset="-127"/>
                <a:ea typeface="뫼비우스 Bold" pitchFamily="2" charset="-127"/>
                <a:cs typeface="+mj-cs"/>
              </a:defRPr>
            </a:lvl1pPr>
          </a:lstStyle>
          <a:p>
            <a:pPr algn="l" defTabSz="2438430" fontAlgn="base">
              <a:spcAft>
                <a:spcPct val="0"/>
              </a:spcAft>
            </a:pPr>
            <a:r>
              <a:rPr lang="en-US" altLang="ko-KR" sz="74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ONOS Subsystems (Services)</a:t>
            </a:r>
          </a:p>
        </p:txBody>
      </p:sp>
    </p:spTree>
    <p:extLst>
      <p:ext uri="{BB962C8B-B14F-4D97-AF65-F5344CB8AC3E}">
        <p14:creationId xmlns:p14="http://schemas.microsoft.com/office/powerpoint/2010/main" val="3778338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13EE130-B014-DA40-AF98-405AB4180DCE}"/>
              </a:ext>
            </a:extLst>
          </p:cNvPr>
          <p:cNvSpPr txBox="1">
            <a:spLocks/>
          </p:cNvSpPr>
          <p:nvPr/>
        </p:nvSpPr>
        <p:spPr>
          <a:xfrm>
            <a:off x="672470" y="237659"/>
            <a:ext cx="24000917" cy="1118528"/>
          </a:xfrm>
          <a:prstGeom prst="rect">
            <a:avLst/>
          </a:prstGeom>
        </p:spPr>
        <p:txBody>
          <a:bodyPr lIns="196267" tIns="98133" rIns="196267" bIns="98133"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en-US" altLang="ko-KR" sz="2800" b="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뫼비우스 Bold" pitchFamily="2" charset="-127"/>
                <a:ea typeface="뫼비우스 Bold" pitchFamily="2" charset="-127"/>
                <a:cs typeface="+mj-cs"/>
              </a:defRPr>
            </a:lvl1pPr>
          </a:lstStyle>
          <a:p>
            <a:pPr algn="l" defTabSz="2438430" fontAlgn="base">
              <a:spcAft>
                <a:spcPct val="0"/>
              </a:spcAft>
            </a:pPr>
            <a:r>
              <a:rPr lang="en-US" altLang="ko-KR" sz="74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ONOS Project at ONF</a:t>
            </a:r>
          </a:p>
        </p:txBody>
      </p:sp>
      <p:pic>
        <p:nvPicPr>
          <p:cNvPr id="3" name="Picture 297" descr="cloud_flat-with-edge.png">
            <a:extLst>
              <a:ext uri="{FF2B5EF4-FFF2-40B4-BE49-F238E27FC236}">
                <a16:creationId xmlns:a16="http://schemas.microsoft.com/office/drawing/2014/main" id="{6A763A9A-9BE4-4547-B21E-1A503D494D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rgbClr val="00CCFF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376" y="2152648"/>
            <a:ext cx="4581483" cy="2644304"/>
          </a:xfrm>
          <a:prstGeom prst="rect">
            <a:avLst/>
          </a:prstGeom>
        </p:spPr>
      </p:pic>
      <p:pic>
        <p:nvPicPr>
          <p:cNvPr id="4" name="Picture 298" descr="cloud_flat-with-edge.png">
            <a:extLst>
              <a:ext uri="{FF2B5EF4-FFF2-40B4-BE49-F238E27FC236}">
                <a16:creationId xmlns:a16="http://schemas.microsoft.com/office/drawing/2014/main" id="{23F48A5F-663C-EF41-899F-2284B10F79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rgbClr val="00CCFF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5571" y="2152648"/>
            <a:ext cx="4581483" cy="2644304"/>
          </a:xfrm>
          <a:prstGeom prst="rect">
            <a:avLst/>
          </a:prstGeom>
        </p:spPr>
      </p:pic>
      <p:pic>
        <p:nvPicPr>
          <p:cNvPr id="5" name="Picture 299" descr="cloud_flat-with-edge.png">
            <a:extLst>
              <a:ext uri="{FF2B5EF4-FFF2-40B4-BE49-F238E27FC236}">
                <a16:creationId xmlns:a16="http://schemas.microsoft.com/office/drawing/2014/main" id="{D3E0BA4F-9F38-FD40-8681-5A1739D0B6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rgbClr val="00CCFF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6048" y="2152648"/>
            <a:ext cx="4581483" cy="2644304"/>
          </a:xfrm>
          <a:prstGeom prst="rect">
            <a:avLst/>
          </a:prstGeom>
        </p:spPr>
      </p:pic>
      <p:grpSp>
        <p:nvGrpSpPr>
          <p:cNvPr id="6" name="Group 302">
            <a:extLst>
              <a:ext uri="{FF2B5EF4-FFF2-40B4-BE49-F238E27FC236}">
                <a16:creationId xmlns:a16="http://schemas.microsoft.com/office/drawing/2014/main" id="{10C534F4-FC16-9B40-9390-76265DA0A90E}"/>
              </a:ext>
            </a:extLst>
          </p:cNvPr>
          <p:cNvGrpSpPr/>
          <p:nvPr/>
        </p:nvGrpSpPr>
        <p:grpSpPr>
          <a:xfrm>
            <a:off x="6667616" y="2767395"/>
            <a:ext cx="1692309" cy="1313973"/>
            <a:chOff x="3392869" y="662699"/>
            <a:chExt cx="824808" cy="640412"/>
          </a:xfrm>
        </p:grpSpPr>
        <p:pic>
          <p:nvPicPr>
            <p:cNvPr id="7" name="Picture 394" descr="cell-tower.png">
              <a:extLst>
                <a:ext uri="{FF2B5EF4-FFF2-40B4-BE49-F238E27FC236}">
                  <a16:creationId xmlns:a16="http://schemas.microsoft.com/office/drawing/2014/main" id="{CE649CF8-E9CD-EB41-BEB4-D478CD306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srgbClr val="00CCFF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69583" y="667773"/>
              <a:ext cx="277646" cy="635338"/>
            </a:xfrm>
            <a:prstGeom prst="rect">
              <a:avLst/>
            </a:prstGeom>
          </p:spPr>
        </p:pic>
        <p:pic>
          <p:nvPicPr>
            <p:cNvPr id="8" name="Picture 395" descr="radio-waves.png">
              <a:extLst>
                <a:ext uri="{FF2B5EF4-FFF2-40B4-BE49-F238E27FC236}">
                  <a16:creationId xmlns:a16="http://schemas.microsoft.com/office/drawing/2014/main" id="{8AED4B3E-9776-5F48-AEB7-6DC3992C7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srgbClr val="00CCFF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2869" y="669839"/>
              <a:ext cx="231321" cy="393918"/>
            </a:xfrm>
            <a:prstGeom prst="rect">
              <a:avLst/>
            </a:prstGeom>
          </p:spPr>
        </p:pic>
        <p:pic>
          <p:nvPicPr>
            <p:cNvPr id="9" name="Picture 396" descr="radio-waves.png">
              <a:extLst>
                <a:ext uri="{FF2B5EF4-FFF2-40B4-BE49-F238E27FC236}">
                  <a16:creationId xmlns:a16="http://schemas.microsoft.com/office/drawing/2014/main" id="{5143957C-1894-8A42-90F7-BD6A48471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rgbClr val="00CCFF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981507" y="662699"/>
              <a:ext cx="236170" cy="393917"/>
            </a:xfrm>
            <a:prstGeom prst="rect">
              <a:avLst/>
            </a:prstGeom>
          </p:spPr>
        </p:pic>
      </p:grpSp>
      <p:pic>
        <p:nvPicPr>
          <p:cNvPr id="10" name="Picture 303" descr="switch.png">
            <a:extLst>
              <a:ext uri="{FF2B5EF4-FFF2-40B4-BE49-F238E27FC236}">
                <a16:creationId xmlns:a16="http://schemas.microsoft.com/office/drawing/2014/main" id="{F57243F0-2E30-8E4B-9626-BCF9F8EAD49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7513" y="10929870"/>
            <a:ext cx="1228403" cy="706629"/>
          </a:xfrm>
          <a:prstGeom prst="rect">
            <a:avLst/>
          </a:prstGeom>
        </p:spPr>
      </p:pic>
      <p:pic>
        <p:nvPicPr>
          <p:cNvPr id="11" name="Picture 304" descr="server-rack.png">
            <a:extLst>
              <a:ext uri="{FF2B5EF4-FFF2-40B4-BE49-F238E27FC236}">
                <a16:creationId xmlns:a16="http://schemas.microsoft.com/office/drawing/2014/main" id="{2538569D-B2B1-A946-8A25-EC4F6F575DE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811" y="9717383"/>
            <a:ext cx="1315899" cy="1899576"/>
          </a:xfrm>
          <a:prstGeom prst="rect">
            <a:avLst/>
          </a:prstGeom>
        </p:spPr>
      </p:pic>
      <p:pic>
        <p:nvPicPr>
          <p:cNvPr id="12" name="Picture 305" descr="server-rack.png">
            <a:extLst>
              <a:ext uri="{FF2B5EF4-FFF2-40B4-BE49-F238E27FC236}">
                <a16:creationId xmlns:a16="http://schemas.microsoft.com/office/drawing/2014/main" id="{A5B38978-B467-9947-9FAB-390FC2E7D52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939" y="9717383"/>
            <a:ext cx="1315899" cy="1899576"/>
          </a:xfrm>
          <a:prstGeom prst="rect">
            <a:avLst/>
          </a:prstGeom>
        </p:spPr>
      </p:pic>
      <p:pic>
        <p:nvPicPr>
          <p:cNvPr id="13" name="Picture 306" descr="server-rack.png">
            <a:extLst>
              <a:ext uri="{FF2B5EF4-FFF2-40B4-BE49-F238E27FC236}">
                <a16:creationId xmlns:a16="http://schemas.microsoft.com/office/drawing/2014/main" id="{2E51EE73-7037-2C49-A6B9-3A77C3DA6F2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2200" y="9717383"/>
            <a:ext cx="1315899" cy="1899576"/>
          </a:xfrm>
          <a:prstGeom prst="rect">
            <a:avLst/>
          </a:prstGeom>
        </p:spPr>
      </p:pic>
      <p:pic>
        <p:nvPicPr>
          <p:cNvPr id="14" name="Picture 307" descr="server-rack.png">
            <a:extLst>
              <a:ext uri="{FF2B5EF4-FFF2-40B4-BE49-F238E27FC236}">
                <a16:creationId xmlns:a16="http://schemas.microsoft.com/office/drawing/2014/main" id="{7E4E59C8-DCD7-5E40-9F38-81548A6682C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0251" y="9717383"/>
            <a:ext cx="1315899" cy="1899576"/>
          </a:xfrm>
          <a:prstGeom prst="rect">
            <a:avLst/>
          </a:prstGeom>
        </p:spPr>
      </p:pic>
      <p:pic>
        <p:nvPicPr>
          <p:cNvPr id="15" name="Picture 308" descr="server-rack.png">
            <a:extLst>
              <a:ext uri="{FF2B5EF4-FFF2-40B4-BE49-F238E27FC236}">
                <a16:creationId xmlns:a16="http://schemas.microsoft.com/office/drawing/2014/main" id="{AF0617C7-8B2E-7148-9F01-79D637A148B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1333" y="9717383"/>
            <a:ext cx="1315899" cy="1899576"/>
          </a:xfrm>
          <a:prstGeom prst="rect">
            <a:avLst/>
          </a:prstGeom>
        </p:spPr>
      </p:pic>
      <p:pic>
        <p:nvPicPr>
          <p:cNvPr id="16" name="Picture 309" descr="server-rack.png">
            <a:extLst>
              <a:ext uri="{FF2B5EF4-FFF2-40B4-BE49-F238E27FC236}">
                <a16:creationId xmlns:a16="http://schemas.microsoft.com/office/drawing/2014/main" id="{934BB4C9-4225-5741-826B-87ECE759CE2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9331" y="9717383"/>
            <a:ext cx="1315899" cy="1899576"/>
          </a:xfrm>
          <a:prstGeom prst="rect">
            <a:avLst/>
          </a:prstGeom>
        </p:spPr>
      </p:pic>
      <p:pic>
        <p:nvPicPr>
          <p:cNvPr id="17" name="Picture 310" descr="server-rack.png">
            <a:extLst>
              <a:ext uri="{FF2B5EF4-FFF2-40B4-BE49-F238E27FC236}">
                <a16:creationId xmlns:a16="http://schemas.microsoft.com/office/drawing/2014/main" id="{B5FA2A15-108C-D047-8655-89E0F8B31F1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02893" y="9717383"/>
            <a:ext cx="1315899" cy="1899576"/>
          </a:xfrm>
          <a:prstGeom prst="rect">
            <a:avLst/>
          </a:prstGeom>
        </p:spPr>
      </p:pic>
      <p:cxnSp>
        <p:nvCxnSpPr>
          <p:cNvPr id="18" name="Straight Connector 311">
            <a:extLst>
              <a:ext uri="{FF2B5EF4-FFF2-40B4-BE49-F238E27FC236}">
                <a16:creationId xmlns:a16="http://schemas.microsoft.com/office/drawing/2014/main" id="{4FED021D-791B-0547-8683-1DE2922E31B8}"/>
              </a:ext>
            </a:extLst>
          </p:cNvPr>
          <p:cNvCxnSpPr/>
          <p:nvPr/>
        </p:nvCxnSpPr>
        <p:spPr>
          <a:xfrm flipH="1">
            <a:off x="5548424" y="8517808"/>
            <a:ext cx="3794944" cy="11995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19" name="Straight Connector 312">
            <a:extLst>
              <a:ext uri="{FF2B5EF4-FFF2-40B4-BE49-F238E27FC236}">
                <a16:creationId xmlns:a16="http://schemas.microsoft.com/office/drawing/2014/main" id="{23CAD378-FD74-7844-9A65-38B10CC057C4}"/>
              </a:ext>
            </a:extLst>
          </p:cNvPr>
          <p:cNvCxnSpPr/>
          <p:nvPr/>
        </p:nvCxnSpPr>
        <p:spPr>
          <a:xfrm flipH="1">
            <a:off x="7450615" y="8517808"/>
            <a:ext cx="1892755" cy="11995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20" name="Straight Connector 313">
            <a:extLst>
              <a:ext uri="{FF2B5EF4-FFF2-40B4-BE49-F238E27FC236}">
                <a16:creationId xmlns:a16="http://schemas.microsoft.com/office/drawing/2014/main" id="{88A9CD17-8E4A-D44B-8772-658D0434B42F}"/>
              </a:ext>
            </a:extLst>
          </p:cNvPr>
          <p:cNvCxnSpPr/>
          <p:nvPr/>
        </p:nvCxnSpPr>
        <p:spPr>
          <a:xfrm>
            <a:off x="9343368" y="8517808"/>
            <a:ext cx="0" cy="11995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21" name="Straight Connector 314">
            <a:extLst>
              <a:ext uri="{FF2B5EF4-FFF2-40B4-BE49-F238E27FC236}">
                <a16:creationId xmlns:a16="http://schemas.microsoft.com/office/drawing/2014/main" id="{2BC4D4D0-C370-DB44-B097-097EF03F3544}"/>
              </a:ext>
            </a:extLst>
          </p:cNvPr>
          <p:cNvCxnSpPr/>
          <p:nvPr/>
        </p:nvCxnSpPr>
        <p:spPr>
          <a:xfrm>
            <a:off x="11252093" y="8517808"/>
            <a:ext cx="0" cy="11995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22" name="Straight Connector 315">
            <a:extLst>
              <a:ext uri="{FF2B5EF4-FFF2-40B4-BE49-F238E27FC236}">
                <a16:creationId xmlns:a16="http://schemas.microsoft.com/office/drawing/2014/main" id="{02201347-DEBC-9449-9BF9-D8AE2098CB19}"/>
              </a:ext>
            </a:extLst>
          </p:cNvPr>
          <p:cNvCxnSpPr/>
          <p:nvPr/>
        </p:nvCxnSpPr>
        <p:spPr>
          <a:xfrm>
            <a:off x="9343368" y="8517808"/>
            <a:ext cx="1908725" cy="11995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23" name="Straight Connector 316">
            <a:extLst>
              <a:ext uri="{FF2B5EF4-FFF2-40B4-BE49-F238E27FC236}">
                <a16:creationId xmlns:a16="http://schemas.microsoft.com/office/drawing/2014/main" id="{6ED577D7-5990-B34B-B559-4306E44CAC55}"/>
              </a:ext>
            </a:extLst>
          </p:cNvPr>
          <p:cNvCxnSpPr/>
          <p:nvPr/>
        </p:nvCxnSpPr>
        <p:spPr>
          <a:xfrm>
            <a:off x="9343369" y="8517808"/>
            <a:ext cx="3804376" cy="11995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24" name="Straight Connector 317">
            <a:extLst>
              <a:ext uri="{FF2B5EF4-FFF2-40B4-BE49-F238E27FC236}">
                <a16:creationId xmlns:a16="http://schemas.microsoft.com/office/drawing/2014/main" id="{02036CAB-DC97-8648-B3F5-9C7C369FF52B}"/>
              </a:ext>
            </a:extLst>
          </p:cNvPr>
          <p:cNvCxnSpPr/>
          <p:nvPr/>
        </p:nvCxnSpPr>
        <p:spPr>
          <a:xfrm>
            <a:off x="9343368" y="8517808"/>
            <a:ext cx="5713099" cy="11995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25" name="Straight Connector 318">
            <a:extLst>
              <a:ext uri="{FF2B5EF4-FFF2-40B4-BE49-F238E27FC236}">
                <a16:creationId xmlns:a16="http://schemas.microsoft.com/office/drawing/2014/main" id="{D325FAF0-92AD-A941-977B-9D657F6FD0E1}"/>
              </a:ext>
            </a:extLst>
          </p:cNvPr>
          <p:cNvCxnSpPr/>
          <p:nvPr/>
        </p:nvCxnSpPr>
        <p:spPr>
          <a:xfrm>
            <a:off x="9343369" y="8517808"/>
            <a:ext cx="7615288" cy="11995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26" name="Straight Connector 319">
            <a:extLst>
              <a:ext uri="{FF2B5EF4-FFF2-40B4-BE49-F238E27FC236}">
                <a16:creationId xmlns:a16="http://schemas.microsoft.com/office/drawing/2014/main" id="{A0EA650C-D787-8944-9FFB-C52A30425624}"/>
              </a:ext>
            </a:extLst>
          </p:cNvPr>
          <p:cNvCxnSpPr/>
          <p:nvPr/>
        </p:nvCxnSpPr>
        <p:spPr>
          <a:xfrm>
            <a:off x="9343370" y="8517808"/>
            <a:ext cx="9543533" cy="11995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27" name="Straight Connector 320">
            <a:extLst>
              <a:ext uri="{FF2B5EF4-FFF2-40B4-BE49-F238E27FC236}">
                <a16:creationId xmlns:a16="http://schemas.microsoft.com/office/drawing/2014/main" id="{04D4B6E1-3A67-A042-861E-8F58DB4EDC73}"/>
              </a:ext>
            </a:extLst>
          </p:cNvPr>
          <p:cNvCxnSpPr/>
          <p:nvPr/>
        </p:nvCxnSpPr>
        <p:spPr>
          <a:xfrm flipH="1">
            <a:off x="9343368" y="8517808"/>
            <a:ext cx="1908725" cy="11995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28" name="Straight Connector 321">
            <a:extLst>
              <a:ext uri="{FF2B5EF4-FFF2-40B4-BE49-F238E27FC236}">
                <a16:creationId xmlns:a16="http://schemas.microsoft.com/office/drawing/2014/main" id="{862733DC-9EBC-3846-992B-95F52DACA6FE}"/>
              </a:ext>
            </a:extLst>
          </p:cNvPr>
          <p:cNvCxnSpPr/>
          <p:nvPr/>
        </p:nvCxnSpPr>
        <p:spPr>
          <a:xfrm flipH="1">
            <a:off x="7450615" y="8517808"/>
            <a:ext cx="3801480" cy="11995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29" name="Straight Connector 322">
            <a:extLst>
              <a:ext uri="{FF2B5EF4-FFF2-40B4-BE49-F238E27FC236}">
                <a16:creationId xmlns:a16="http://schemas.microsoft.com/office/drawing/2014/main" id="{8653F368-FBFF-9844-A14D-D8D3598B94FE}"/>
              </a:ext>
            </a:extLst>
          </p:cNvPr>
          <p:cNvCxnSpPr/>
          <p:nvPr/>
        </p:nvCxnSpPr>
        <p:spPr>
          <a:xfrm flipH="1">
            <a:off x="5548424" y="8517808"/>
            <a:ext cx="5703669" cy="11995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30" name="Straight Connector 323">
            <a:extLst>
              <a:ext uri="{FF2B5EF4-FFF2-40B4-BE49-F238E27FC236}">
                <a16:creationId xmlns:a16="http://schemas.microsoft.com/office/drawing/2014/main" id="{E142C264-F790-FC45-81E7-85DC576693E5}"/>
              </a:ext>
            </a:extLst>
          </p:cNvPr>
          <p:cNvCxnSpPr/>
          <p:nvPr/>
        </p:nvCxnSpPr>
        <p:spPr>
          <a:xfrm>
            <a:off x="11252095" y="8517808"/>
            <a:ext cx="1895651" cy="11995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31" name="Straight Connector 324">
            <a:extLst>
              <a:ext uri="{FF2B5EF4-FFF2-40B4-BE49-F238E27FC236}">
                <a16:creationId xmlns:a16="http://schemas.microsoft.com/office/drawing/2014/main" id="{411B55EB-3085-3743-AFE5-2A76FE75430D}"/>
              </a:ext>
            </a:extLst>
          </p:cNvPr>
          <p:cNvCxnSpPr/>
          <p:nvPr/>
        </p:nvCxnSpPr>
        <p:spPr>
          <a:xfrm>
            <a:off x="11252095" y="8517808"/>
            <a:ext cx="3804376" cy="11995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32" name="Straight Connector 325">
            <a:extLst>
              <a:ext uri="{FF2B5EF4-FFF2-40B4-BE49-F238E27FC236}">
                <a16:creationId xmlns:a16="http://schemas.microsoft.com/office/drawing/2014/main" id="{6EF7C117-CCEA-1449-A3ED-41FD52828685}"/>
              </a:ext>
            </a:extLst>
          </p:cNvPr>
          <p:cNvCxnSpPr/>
          <p:nvPr/>
        </p:nvCxnSpPr>
        <p:spPr>
          <a:xfrm>
            <a:off x="11252095" y="8517808"/>
            <a:ext cx="5706563" cy="11995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33" name="Straight Connector 326">
            <a:extLst>
              <a:ext uri="{FF2B5EF4-FFF2-40B4-BE49-F238E27FC236}">
                <a16:creationId xmlns:a16="http://schemas.microsoft.com/office/drawing/2014/main" id="{D59B2D0C-E513-2242-82EC-D7173CBADB92}"/>
              </a:ext>
            </a:extLst>
          </p:cNvPr>
          <p:cNvCxnSpPr/>
          <p:nvPr/>
        </p:nvCxnSpPr>
        <p:spPr>
          <a:xfrm>
            <a:off x="11252095" y="8517808"/>
            <a:ext cx="7634808" cy="11995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34" name="Straight Connector 327">
            <a:extLst>
              <a:ext uri="{FF2B5EF4-FFF2-40B4-BE49-F238E27FC236}">
                <a16:creationId xmlns:a16="http://schemas.microsoft.com/office/drawing/2014/main" id="{8EC8D3B8-A91A-0245-9318-E4FC586D663F}"/>
              </a:ext>
            </a:extLst>
          </p:cNvPr>
          <p:cNvCxnSpPr/>
          <p:nvPr/>
        </p:nvCxnSpPr>
        <p:spPr>
          <a:xfrm flipH="1">
            <a:off x="5548425" y="8517808"/>
            <a:ext cx="7599320" cy="11995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35" name="Straight Connector 328">
            <a:extLst>
              <a:ext uri="{FF2B5EF4-FFF2-40B4-BE49-F238E27FC236}">
                <a16:creationId xmlns:a16="http://schemas.microsoft.com/office/drawing/2014/main" id="{E8D6E6B8-2700-1947-94E7-2A96A226B589}"/>
              </a:ext>
            </a:extLst>
          </p:cNvPr>
          <p:cNvCxnSpPr/>
          <p:nvPr/>
        </p:nvCxnSpPr>
        <p:spPr>
          <a:xfrm flipH="1">
            <a:off x="9343369" y="8517808"/>
            <a:ext cx="3804376" cy="11995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36" name="Straight Connector 329">
            <a:extLst>
              <a:ext uri="{FF2B5EF4-FFF2-40B4-BE49-F238E27FC236}">
                <a16:creationId xmlns:a16="http://schemas.microsoft.com/office/drawing/2014/main" id="{6C60B309-5859-FB40-A846-9F0440281036}"/>
              </a:ext>
            </a:extLst>
          </p:cNvPr>
          <p:cNvCxnSpPr/>
          <p:nvPr/>
        </p:nvCxnSpPr>
        <p:spPr>
          <a:xfrm flipH="1">
            <a:off x="11252095" y="8517808"/>
            <a:ext cx="1895651" cy="11995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37" name="Straight Connector 330">
            <a:extLst>
              <a:ext uri="{FF2B5EF4-FFF2-40B4-BE49-F238E27FC236}">
                <a16:creationId xmlns:a16="http://schemas.microsoft.com/office/drawing/2014/main" id="{076553E0-17D1-294F-AA00-517399B7CFF1}"/>
              </a:ext>
            </a:extLst>
          </p:cNvPr>
          <p:cNvCxnSpPr/>
          <p:nvPr/>
        </p:nvCxnSpPr>
        <p:spPr>
          <a:xfrm>
            <a:off x="13147744" y="8517808"/>
            <a:ext cx="0" cy="11995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38" name="Straight Connector 331">
            <a:extLst>
              <a:ext uri="{FF2B5EF4-FFF2-40B4-BE49-F238E27FC236}">
                <a16:creationId xmlns:a16="http://schemas.microsoft.com/office/drawing/2014/main" id="{A580FCF6-4741-0F4F-8461-C63A7A70C0F1}"/>
              </a:ext>
            </a:extLst>
          </p:cNvPr>
          <p:cNvCxnSpPr/>
          <p:nvPr/>
        </p:nvCxnSpPr>
        <p:spPr>
          <a:xfrm>
            <a:off x="13147744" y="8517808"/>
            <a:ext cx="1908725" cy="11995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39" name="Straight Connector 332">
            <a:extLst>
              <a:ext uri="{FF2B5EF4-FFF2-40B4-BE49-F238E27FC236}">
                <a16:creationId xmlns:a16="http://schemas.microsoft.com/office/drawing/2014/main" id="{F8751662-BDBC-8649-BEC8-4623673A3DCE}"/>
              </a:ext>
            </a:extLst>
          </p:cNvPr>
          <p:cNvCxnSpPr/>
          <p:nvPr/>
        </p:nvCxnSpPr>
        <p:spPr>
          <a:xfrm>
            <a:off x="13147744" y="8517808"/>
            <a:ext cx="3810912" cy="11995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40" name="Straight Connector 333">
            <a:extLst>
              <a:ext uri="{FF2B5EF4-FFF2-40B4-BE49-F238E27FC236}">
                <a16:creationId xmlns:a16="http://schemas.microsoft.com/office/drawing/2014/main" id="{95AB5581-8DC4-E94A-B9A2-688E7777CAD5}"/>
              </a:ext>
            </a:extLst>
          </p:cNvPr>
          <p:cNvCxnSpPr/>
          <p:nvPr/>
        </p:nvCxnSpPr>
        <p:spPr>
          <a:xfrm flipH="1">
            <a:off x="5548424" y="8517808"/>
            <a:ext cx="9508043" cy="11995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41" name="Straight Connector 334">
            <a:extLst>
              <a:ext uri="{FF2B5EF4-FFF2-40B4-BE49-F238E27FC236}">
                <a16:creationId xmlns:a16="http://schemas.microsoft.com/office/drawing/2014/main" id="{20875B17-EB4E-5E44-974B-0CF79628C192}"/>
              </a:ext>
            </a:extLst>
          </p:cNvPr>
          <p:cNvCxnSpPr/>
          <p:nvPr/>
        </p:nvCxnSpPr>
        <p:spPr>
          <a:xfrm flipH="1">
            <a:off x="9343368" y="8517808"/>
            <a:ext cx="5713099" cy="11995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42" name="Straight Connector 335">
            <a:extLst>
              <a:ext uri="{FF2B5EF4-FFF2-40B4-BE49-F238E27FC236}">
                <a16:creationId xmlns:a16="http://schemas.microsoft.com/office/drawing/2014/main" id="{15157681-7648-E145-B64F-3F71DD19D451}"/>
              </a:ext>
            </a:extLst>
          </p:cNvPr>
          <p:cNvCxnSpPr/>
          <p:nvPr/>
        </p:nvCxnSpPr>
        <p:spPr>
          <a:xfrm flipH="1">
            <a:off x="13147744" y="8517808"/>
            <a:ext cx="1908725" cy="11995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43" name="Straight Connector 336">
            <a:extLst>
              <a:ext uri="{FF2B5EF4-FFF2-40B4-BE49-F238E27FC236}">
                <a16:creationId xmlns:a16="http://schemas.microsoft.com/office/drawing/2014/main" id="{4756F986-9E35-0446-93E6-4F2E70D6F083}"/>
              </a:ext>
            </a:extLst>
          </p:cNvPr>
          <p:cNvCxnSpPr/>
          <p:nvPr/>
        </p:nvCxnSpPr>
        <p:spPr>
          <a:xfrm>
            <a:off x="15056469" y="8517808"/>
            <a:ext cx="1902187" cy="11995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44" name="Straight Connector 337">
            <a:extLst>
              <a:ext uri="{FF2B5EF4-FFF2-40B4-BE49-F238E27FC236}">
                <a16:creationId xmlns:a16="http://schemas.microsoft.com/office/drawing/2014/main" id="{F86E3D55-145F-FE4A-AB1E-9D50B0EAE540}"/>
              </a:ext>
            </a:extLst>
          </p:cNvPr>
          <p:cNvCxnSpPr/>
          <p:nvPr/>
        </p:nvCxnSpPr>
        <p:spPr>
          <a:xfrm>
            <a:off x="15056469" y="8517808"/>
            <a:ext cx="3830432" cy="11995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45" name="Straight Connector 338">
            <a:extLst>
              <a:ext uri="{FF2B5EF4-FFF2-40B4-BE49-F238E27FC236}">
                <a16:creationId xmlns:a16="http://schemas.microsoft.com/office/drawing/2014/main" id="{D8A6E13C-0714-0A4D-B981-6E926A064FC1}"/>
              </a:ext>
            </a:extLst>
          </p:cNvPr>
          <p:cNvCxnSpPr/>
          <p:nvPr/>
        </p:nvCxnSpPr>
        <p:spPr>
          <a:xfrm>
            <a:off x="15056469" y="8517808"/>
            <a:ext cx="0" cy="11995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grpSp>
        <p:nvGrpSpPr>
          <p:cNvPr id="46" name="Group 339">
            <a:extLst>
              <a:ext uri="{FF2B5EF4-FFF2-40B4-BE49-F238E27FC236}">
                <a16:creationId xmlns:a16="http://schemas.microsoft.com/office/drawing/2014/main" id="{AFA03D5B-9B87-D14C-8F21-7807B9A2A28F}"/>
              </a:ext>
            </a:extLst>
          </p:cNvPr>
          <p:cNvGrpSpPr/>
          <p:nvPr/>
        </p:nvGrpSpPr>
        <p:grpSpPr>
          <a:xfrm>
            <a:off x="10611183" y="8204008"/>
            <a:ext cx="1228403" cy="706629"/>
            <a:chOff x="3769419" y="2741133"/>
            <a:chExt cx="574073" cy="330231"/>
          </a:xfrm>
        </p:grpSpPr>
        <p:sp>
          <p:nvSpPr>
            <p:cNvPr id="47" name="Rectangle 392">
              <a:extLst>
                <a:ext uri="{FF2B5EF4-FFF2-40B4-BE49-F238E27FC236}">
                  <a16:creationId xmlns:a16="http://schemas.microsoft.com/office/drawing/2014/main" id="{66BA4E10-69C0-6743-81B0-8A617A13CD37}"/>
                </a:ext>
              </a:extLst>
            </p:cNvPr>
            <p:cNvSpPr/>
            <p:nvPr/>
          </p:nvSpPr>
          <p:spPr>
            <a:xfrm>
              <a:off x="3964164" y="2887782"/>
              <a:ext cx="209550" cy="6667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2438430" hangingPunct="1">
                <a:defRPr/>
              </a:pPr>
              <a:endParaRPr lang="en-US" sz="2800">
                <a:solidFill>
                  <a:srgbClr val="FFFFFF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  <p:pic>
          <p:nvPicPr>
            <p:cNvPr id="48" name="Picture 393" descr="switch.png">
              <a:extLst>
                <a:ext uri="{FF2B5EF4-FFF2-40B4-BE49-F238E27FC236}">
                  <a16:creationId xmlns:a16="http://schemas.microsoft.com/office/drawing/2014/main" id="{3DC20BFB-AC59-F549-B2C1-65870E086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9419" y="2741133"/>
              <a:ext cx="574073" cy="330231"/>
            </a:xfrm>
            <a:prstGeom prst="rect">
              <a:avLst/>
            </a:prstGeom>
          </p:spPr>
        </p:pic>
      </p:grpSp>
      <p:grpSp>
        <p:nvGrpSpPr>
          <p:cNvPr id="49" name="Group 340">
            <a:extLst>
              <a:ext uri="{FF2B5EF4-FFF2-40B4-BE49-F238E27FC236}">
                <a16:creationId xmlns:a16="http://schemas.microsoft.com/office/drawing/2014/main" id="{5BEAF7FB-07FB-2249-B584-5544F87CD4EA}"/>
              </a:ext>
            </a:extLst>
          </p:cNvPr>
          <p:cNvGrpSpPr/>
          <p:nvPr/>
        </p:nvGrpSpPr>
        <p:grpSpPr>
          <a:xfrm>
            <a:off x="8702457" y="8204008"/>
            <a:ext cx="1228403" cy="706629"/>
            <a:chOff x="2839133" y="2741133"/>
            <a:chExt cx="574073" cy="330231"/>
          </a:xfrm>
        </p:grpSpPr>
        <p:sp>
          <p:nvSpPr>
            <p:cNvPr id="50" name="Rectangle 390">
              <a:extLst>
                <a:ext uri="{FF2B5EF4-FFF2-40B4-BE49-F238E27FC236}">
                  <a16:creationId xmlns:a16="http://schemas.microsoft.com/office/drawing/2014/main" id="{5CD05EB1-2978-0340-A880-418158097744}"/>
                </a:ext>
              </a:extLst>
            </p:cNvPr>
            <p:cNvSpPr/>
            <p:nvPr/>
          </p:nvSpPr>
          <p:spPr>
            <a:xfrm>
              <a:off x="3033878" y="2887782"/>
              <a:ext cx="209550" cy="6667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2438430" hangingPunct="1">
                <a:defRPr/>
              </a:pPr>
              <a:endParaRPr lang="en-US" sz="2800">
                <a:solidFill>
                  <a:srgbClr val="FFFFFF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  <p:pic>
          <p:nvPicPr>
            <p:cNvPr id="51" name="Picture 391" descr="switch.png">
              <a:extLst>
                <a:ext uri="{FF2B5EF4-FFF2-40B4-BE49-F238E27FC236}">
                  <a16:creationId xmlns:a16="http://schemas.microsoft.com/office/drawing/2014/main" id="{7C7DE838-339C-D542-BF3F-CEBDE1718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9133" y="2741133"/>
              <a:ext cx="574073" cy="330231"/>
            </a:xfrm>
            <a:prstGeom prst="rect">
              <a:avLst/>
            </a:prstGeom>
          </p:spPr>
        </p:pic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A5A431ED-FA5B-064D-B120-F228C8F404F9}"/>
              </a:ext>
            </a:extLst>
          </p:cNvPr>
          <p:cNvSpPr txBox="1"/>
          <p:nvPr/>
        </p:nvSpPr>
        <p:spPr>
          <a:xfrm>
            <a:off x="6747997" y="4192900"/>
            <a:ext cx="1409039" cy="574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219010" hangingPunct="1">
              <a:spcBef>
                <a:spcPts val="1067"/>
              </a:spcBef>
              <a:defRPr/>
            </a:pPr>
            <a:r>
              <a:rPr lang="en-US" sz="3733" dirty="0">
                <a:solidFill>
                  <a:srgbClr val="4B4B4B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  <a:t>Mobile</a:t>
            </a:r>
            <a:endParaRPr lang="en-US" sz="2667" dirty="0">
              <a:solidFill>
                <a:srgbClr val="4B4B4B"/>
              </a:solidFill>
              <a:latin typeface="Arial" pitchFamily="34" charset="0"/>
              <a:ea typeface="HY태고딕" pitchFamily="18" charset="-127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A29886D-A99E-5440-ACD4-9FDA3A3413A2}"/>
              </a:ext>
            </a:extLst>
          </p:cNvPr>
          <p:cNvSpPr txBox="1"/>
          <p:nvPr/>
        </p:nvSpPr>
        <p:spPr>
          <a:xfrm>
            <a:off x="18352185" y="11754544"/>
            <a:ext cx="114614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219010" hangingPunct="1">
              <a:spcBef>
                <a:spcPts val="1067"/>
              </a:spcBef>
              <a:defRPr/>
            </a:pPr>
            <a:r>
              <a:rPr lang="en-US" sz="2400" dirty="0">
                <a:solidFill>
                  <a:srgbClr val="4B4B4B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  <a:t>ROADM</a:t>
            </a:r>
            <a:br>
              <a:rPr lang="en-US" sz="2400" dirty="0">
                <a:solidFill>
                  <a:srgbClr val="4B4B4B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4B4B4B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  <a:t>(Core)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56A74E5-34FA-7245-BE32-A13571B5454A}"/>
              </a:ext>
            </a:extLst>
          </p:cNvPr>
          <p:cNvSpPr txBox="1"/>
          <p:nvPr/>
        </p:nvSpPr>
        <p:spPr>
          <a:xfrm>
            <a:off x="7043866" y="11754544"/>
            <a:ext cx="751809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219010" hangingPunct="1">
              <a:spcBef>
                <a:spcPts val="1067"/>
              </a:spcBef>
              <a:defRPr/>
            </a:pPr>
            <a:r>
              <a:rPr lang="en-US" sz="2400" dirty="0">
                <a:solidFill>
                  <a:srgbClr val="4B4B4B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  <a:t>PON</a:t>
            </a:r>
            <a:br>
              <a:rPr lang="en-US" sz="2400" dirty="0">
                <a:solidFill>
                  <a:srgbClr val="4B4B4B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4B4B4B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  <a:t>OLTs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1585F29-2C61-1F4E-82A1-5986073F76EF}"/>
              </a:ext>
            </a:extLst>
          </p:cNvPr>
          <p:cNvSpPr txBox="1"/>
          <p:nvPr/>
        </p:nvSpPr>
        <p:spPr>
          <a:xfrm>
            <a:off x="8931026" y="11754544"/>
            <a:ext cx="751809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219010" hangingPunct="1">
              <a:spcBef>
                <a:spcPts val="1067"/>
              </a:spcBef>
              <a:defRPr/>
            </a:pPr>
            <a:r>
              <a:rPr lang="en-US" sz="2400" dirty="0">
                <a:solidFill>
                  <a:srgbClr val="4B4B4B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  <a:t>PON</a:t>
            </a:r>
            <a:br>
              <a:rPr lang="en-US" sz="2400" dirty="0">
                <a:solidFill>
                  <a:srgbClr val="4B4B4B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4B4B4B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  <a:t>OLTs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3071DBC-4B91-3C46-BD5A-BF4CC8756D68}"/>
              </a:ext>
            </a:extLst>
          </p:cNvPr>
          <p:cNvSpPr txBox="1"/>
          <p:nvPr/>
        </p:nvSpPr>
        <p:spPr>
          <a:xfrm>
            <a:off x="15894621" y="4192900"/>
            <a:ext cx="2366032" cy="574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219010" hangingPunct="1">
              <a:spcBef>
                <a:spcPts val="1067"/>
              </a:spcBef>
              <a:defRPr/>
            </a:pPr>
            <a:r>
              <a:rPr lang="en-US" sz="3733" dirty="0">
                <a:solidFill>
                  <a:srgbClr val="4B4B4B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  <a:t>Residential</a:t>
            </a:r>
            <a:endParaRPr lang="en-US" sz="2667" dirty="0">
              <a:solidFill>
                <a:srgbClr val="4B4B4B"/>
              </a:solidFill>
              <a:latin typeface="Arial" pitchFamily="34" charset="0"/>
              <a:ea typeface="HY태고딕" pitchFamily="18" charset="-127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824D2A6-1716-584F-9EE7-DDABBBBD7499}"/>
              </a:ext>
            </a:extLst>
          </p:cNvPr>
          <p:cNvSpPr txBox="1"/>
          <p:nvPr/>
        </p:nvSpPr>
        <p:spPr>
          <a:xfrm>
            <a:off x="11147680" y="4192900"/>
            <a:ext cx="2178481" cy="574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219010" hangingPunct="1">
              <a:spcBef>
                <a:spcPts val="1067"/>
              </a:spcBef>
              <a:defRPr/>
            </a:pPr>
            <a:r>
              <a:rPr lang="en-US" sz="3733" dirty="0">
                <a:solidFill>
                  <a:srgbClr val="4B4B4B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  <a:t>Enterprise</a:t>
            </a:r>
            <a:endParaRPr lang="en-US" sz="2667" dirty="0">
              <a:solidFill>
                <a:srgbClr val="4B4B4B"/>
              </a:solidFill>
              <a:latin typeface="Arial" pitchFamily="34" charset="0"/>
              <a:ea typeface="HY태고딕" pitchFamily="18" charset="-127"/>
              <a:cs typeface="Arial" panose="020B0604020202020204" pitchFamily="34" charset="0"/>
            </a:endParaRPr>
          </a:p>
        </p:txBody>
      </p:sp>
      <p:pic>
        <p:nvPicPr>
          <p:cNvPr id="59" name="Picture 349" descr="building2.png">
            <a:extLst>
              <a:ext uri="{FF2B5EF4-FFF2-40B4-BE49-F238E27FC236}">
                <a16:creationId xmlns:a16="http://schemas.microsoft.com/office/drawing/2014/main" id="{21708C6A-E842-F44D-8FAB-568CC7FEFE3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duotone>
              <a:srgbClr val="00CCFF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6589" y="2551769"/>
            <a:ext cx="965627" cy="1580744"/>
          </a:xfrm>
          <a:prstGeom prst="rect">
            <a:avLst/>
          </a:prstGeom>
        </p:spPr>
      </p:pic>
      <p:pic>
        <p:nvPicPr>
          <p:cNvPr id="60" name="Picture 350" descr="house.png">
            <a:extLst>
              <a:ext uri="{FF2B5EF4-FFF2-40B4-BE49-F238E27FC236}">
                <a16:creationId xmlns:a16="http://schemas.microsoft.com/office/drawing/2014/main" id="{E9B3278E-7FAD-994D-A60D-B6E48B2EAC9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duotone>
              <a:srgbClr val="00CCFF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8073" y="2985211"/>
            <a:ext cx="1372184" cy="982885"/>
          </a:xfrm>
          <a:prstGeom prst="rect">
            <a:avLst/>
          </a:prstGeom>
        </p:spPr>
      </p:pic>
      <p:grpSp>
        <p:nvGrpSpPr>
          <p:cNvPr id="61" name="Group 351">
            <a:extLst>
              <a:ext uri="{FF2B5EF4-FFF2-40B4-BE49-F238E27FC236}">
                <a16:creationId xmlns:a16="http://schemas.microsoft.com/office/drawing/2014/main" id="{6DCFF6FA-E5B5-C749-A27C-E79DE7CD31B4}"/>
              </a:ext>
            </a:extLst>
          </p:cNvPr>
          <p:cNvGrpSpPr/>
          <p:nvPr/>
        </p:nvGrpSpPr>
        <p:grpSpPr>
          <a:xfrm>
            <a:off x="16317745" y="9403582"/>
            <a:ext cx="1228403" cy="706629"/>
            <a:chOff x="6550719" y="3436458"/>
            <a:chExt cx="574073" cy="330231"/>
          </a:xfrm>
        </p:grpSpPr>
        <p:sp>
          <p:nvSpPr>
            <p:cNvPr id="62" name="Rectangle 388">
              <a:extLst>
                <a:ext uri="{FF2B5EF4-FFF2-40B4-BE49-F238E27FC236}">
                  <a16:creationId xmlns:a16="http://schemas.microsoft.com/office/drawing/2014/main" id="{7732DBBA-6FCE-BB44-B1C9-1BF4F7EF67CB}"/>
                </a:ext>
              </a:extLst>
            </p:cNvPr>
            <p:cNvSpPr/>
            <p:nvPr/>
          </p:nvSpPr>
          <p:spPr>
            <a:xfrm>
              <a:off x="6745464" y="3583107"/>
              <a:ext cx="209550" cy="6667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2438430" hangingPunct="1">
                <a:defRPr/>
              </a:pPr>
              <a:endParaRPr lang="en-US" sz="2800">
                <a:solidFill>
                  <a:srgbClr val="FFFFFF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  <p:pic>
          <p:nvPicPr>
            <p:cNvPr id="63" name="Picture 389" descr="switch.png">
              <a:extLst>
                <a:ext uri="{FF2B5EF4-FFF2-40B4-BE49-F238E27FC236}">
                  <a16:creationId xmlns:a16="http://schemas.microsoft.com/office/drawing/2014/main" id="{DB5F7DE7-088F-F74E-85F1-D73D9887E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0719" y="3436458"/>
              <a:ext cx="574073" cy="330231"/>
            </a:xfrm>
            <a:prstGeom prst="rect">
              <a:avLst/>
            </a:prstGeom>
          </p:spPr>
        </p:pic>
      </p:grpSp>
      <p:grpSp>
        <p:nvGrpSpPr>
          <p:cNvPr id="64" name="Group 352">
            <a:extLst>
              <a:ext uri="{FF2B5EF4-FFF2-40B4-BE49-F238E27FC236}">
                <a16:creationId xmlns:a16="http://schemas.microsoft.com/office/drawing/2014/main" id="{F6D1EE0F-3B6E-AF42-9362-66B6A7DD9717}"/>
              </a:ext>
            </a:extLst>
          </p:cNvPr>
          <p:cNvGrpSpPr/>
          <p:nvPr/>
        </p:nvGrpSpPr>
        <p:grpSpPr>
          <a:xfrm>
            <a:off x="14415556" y="9403582"/>
            <a:ext cx="1228403" cy="706629"/>
            <a:chOff x="5623619" y="3436458"/>
            <a:chExt cx="574073" cy="330231"/>
          </a:xfrm>
        </p:grpSpPr>
        <p:sp>
          <p:nvSpPr>
            <p:cNvPr id="65" name="Rectangle 386">
              <a:extLst>
                <a:ext uri="{FF2B5EF4-FFF2-40B4-BE49-F238E27FC236}">
                  <a16:creationId xmlns:a16="http://schemas.microsoft.com/office/drawing/2014/main" id="{FD511D18-A2D4-4444-A98D-8AA57F0F67FE}"/>
                </a:ext>
              </a:extLst>
            </p:cNvPr>
            <p:cNvSpPr/>
            <p:nvPr/>
          </p:nvSpPr>
          <p:spPr>
            <a:xfrm>
              <a:off x="5818364" y="3583107"/>
              <a:ext cx="209550" cy="6667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2438430" hangingPunct="1">
                <a:defRPr/>
              </a:pPr>
              <a:endParaRPr lang="en-US" sz="2800">
                <a:solidFill>
                  <a:srgbClr val="FFFFFF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  <p:pic>
          <p:nvPicPr>
            <p:cNvPr id="66" name="Picture 387" descr="switch.png">
              <a:extLst>
                <a:ext uri="{FF2B5EF4-FFF2-40B4-BE49-F238E27FC236}">
                  <a16:creationId xmlns:a16="http://schemas.microsoft.com/office/drawing/2014/main" id="{067C0C34-D6C3-8A46-B196-C56CAC841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3619" y="3436458"/>
              <a:ext cx="574073" cy="330231"/>
            </a:xfrm>
            <a:prstGeom prst="rect">
              <a:avLst/>
            </a:prstGeom>
          </p:spPr>
        </p:pic>
      </p:grpSp>
      <p:grpSp>
        <p:nvGrpSpPr>
          <p:cNvPr id="67" name="Group 353">
            <a:extLst>
              <a:ext uri="{FF2B5EF4-FFF2-40B4-BE49-F238E27FC236}">
                <a16:creationId xmlns:a16="http://schemas.microsoft.com/office/drawing/2014/main" id="{A01F9C9A-AF73-E846-BE10-C0CC0971D47A}"/>
              </a:ext>
            </a:extLst>
          </p:cNvPr>
          <p:cNvGrpSpPr/>
          <p:nvPr/>
        </p:nvGrpSpPr>
        <p:grpSpPr>
          <a:xfrm>
            <a:off x="12506833" y="9403582"/>
            <a:ext cx="1228403" cy="706629"/>
            <a:chOff x="4693333" y="3436458"/>
            <a:chExt cx="574073" cy="330231"/>
          </a:xfrm>
        </p:grpSpPr>
        <p:sp>
          <p:nvSpPr>
            <p:cNvPr id="68" name="Rectangle 384">
              <a:extLst>
                <a:ext uri="{FF2B5EF4-FFF2-40B4-BE49-F238E27FC236}">
                  <a16:creationId xmlns:a16="http://schemas.microsoft.com/office/drawing/2014/main" id="{FCD05EC4-DA2C-FD43-981A-08C213C76E76}"/>
                </a:ext>
              </a:extLst>
            </p:cNvPr>
            <p:cNvSpPr/>
            <p:nvPr/>
          </p:nvSpPr>
          <p:spPr>
            <a:xfrm>
              <a:off x="4888078" y="3583107"/>
              <a:ext cx="209550" cy="6667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2438430" hangingPunct="1">
                <a:defRPr/>
              </a:pPr>
              <a:endParaRPr lang="en-US" sz="2800">
                <a:solidFill>
                  <a:srgbClr val="FFFFFF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  <p:pic>
          <p:nvPicPr>
            <p:cNvPr id="69" name="Picture 385" descr="switch.png">
              <a:extLst>
                <a:ext uri="{FF2B5EF4-FFF2-40B4-BE49-F238E27FC236}">
                  <a16:creationId xmlns:a16="http://schemas.microsoft.com/office/drawing/2014/main" id="{D29A652A-7F07-C141-8D83-E96870604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3333" y="3436458"/>
              <a:ext cx="574073" cy="330231"/>
            </a:xfrm>
            <a:prstGeom prst="rect">
              <a:avLst/>
            </a:prstGeom>
          </p:spPr>
        </p:pic>
      </p:grpSp>
      <p:cxnSp>
        <p:nvCxnSpPr>
          <p:cNvPr id="70" name="Straight Connector 354">
            <a:extLst>
              <a:ext uri="{FF2B5EF4-FFF2-40B4-BE49-F238E27FC236}">
                <a16:creationId xmlns:a16="http://schemas.microsoft.com/office/drawing/2014/main" id="{86D80B45-AB88-F74D-84F6-05F187AA8916}"/>
              </a:ext>
            </a:extLst>
          </p:cNvPr>
          <p:cNvCxnSpPr/>
          <p:nvPr/>
        </p:nvCxnSpPr>
        <p:spPr>
          <a:xfrm flipV="1">
            <a:off x="7450614" y="8589146"/>
            <a:ext cx="5472933" cy="1128237"/>
          </a:xfrm>
          <a:prstGeom prst="line">
            <a:avLst/>
          </a:prstGeom>
          <a:noFill/>
          <a:ln w="9525" cap="rnd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71" name="Straight Connector 355">
            <a:extLst>
              <a:ext uri="{FF2B5EF4-FFF2-40B4-BE49-F238E27FC236}">
                <a16:creationId xmlns:a16="http://schemas.microsoft.com/office/drawing/2014/main" id="{9E190896-2B32-E744-BE25-17C61E4BF822}"/>
              </a:ext>
            </a:extLst>
          </p:cNvPr>
          <p:cNvCxnSpPr/>
          <p:nvPr/>
        </p:nvCxnSpPr>
        <p:spPr>
          <a:xfrm flipV="1">
            <a:off x="7674812" y="8589144"/>
            <a:ext cx="7157459" cy="1199573"/>
          </a:xfrm>
          <a:prstGeom prst="line">
            <a:avLst/>
          </a:prstGeom>
          <a:noFill/>
          <a:ln w="9525" cap="rnd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72" name="Straight Connector 356">
            <a:extLst>
              <a:ext uri="{FF2B5EF4-FFF2-40B4-BE49-F238E27FC236}">
                <a16:creationId xmlns:a16="http://schemas.microsoft.com/office/drawing/2014/main" id="{777F94D3-C2AC-8042-86D6-F8021E18864C}"/>
              </a:ext>
            </a:extLst>
          </p:cNvPr>
          <p:cNvCxnSpPr/>
          <p:nvPr/>
        </p:nvCxnSpPr>
        <p:spPr>
          <a:xfrm flipV="1">
            <a:off x="11252095" y="8589146"/>
            <a:ext cx="3580179" cy="1128237"/>
          </a:xfrm>
          <a:prstGeom prst="line">
            <a:avLst/>
          </a:prstGeom>
          <a:noFill/>
          <a:ln w="9525" cap="rnd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73" name="Straight Connector 357">
            <a:extLst>
              <a:ext uri="{FF2B5EF4-FFF2-40B4-BE49-F238E27FC236}">
                <a16:creationId xmlns:a16="http://schemas.microsoft.com/office/drawing/2014/main" id="{B13A54F7-7935-FB47-B3A1-8948FA238581}"/>
              </a:ext>
            </a:extLst>
          </p:cNvPr>
          <p:cNvCxnSpPr/>
          <p:nvPr/>
        </p:nvCxnSpPr>
        <p:spPr>
          <a:xfrm flipH="1" flipV="1">
            <a:off x="13147744" y="8660480"/>
            <a:ext cx="5739157" cy="1056901"/>
          </a:xfrm>
          <a:prstGeom prst="line">
            <a:avLst/>
          </a:prstGeom>
          <a:noFill/>
          <a:ln w="9525" cap="rnd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grpSp>
        <p:nvGrpSpPr>
          <p:cNvPr id="74" name="Group 358">
            <a:extLst>
              <a:ext uri="{FF2B5EF4-FFF2-40B4-BE49-F238E27FC236}">
                <a16:creationId xmlns:a16="http://schemas.microsoft.com/office/drawing/2014/main" id="{0D18F7B4-79E2-6547-A334-3843222EF03F}"/>
              </a:ext>
            </a:extLst>
          </p:cNvPr>
          <p:cNvGrpSpPr/>
          <p:nvPr/>
        </p:nvGrpSpPr>
        <p:grpSpPr>
          <a:xfrm>
            <a:off x="10611183" y="9403582"/>
            <a:ext cx="1228403" cy="706629"/>
            <a:chOff x="3820219" y="3153790"/>
            <a:chExt cx="598706" cy="344401"/>
          </a:xfrm>
        </p:grpSpPr>
        <p:sp>
          <p:nvSpPr>
            <p:cNvPr id="75" name="Rectangle 382">
              <a:extLst>
                <a:ext uri="{FF2B5EF4-FFF2-40B4-BE49-F238E27FC236}">
                  <a16:creationId xmlns:a16="http://schemas.microsoft.com/office/drawing/2014/main" id="{6617C078-63C4-F647-A152-1854EB15C46C}"/>
                </a:ext>
              </a:extLst>
            </p:cNvPr>
            <p:cNvSpPr/>
            <p:nvPr/>
          </p:nvSpPr>
          <p:spPr>
            <a:xfrm>
              <a:off x="4023320" y="3306732"/>
              <a:ext cx="218542" cy="6953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2438430" hangingPunct="1">
                <a:defRPr/>
              </a:pPr>
              <a:endParaRPr lang="en-US" sz="2800">
                <a:solidFill>
                  <a:srgbClr val="FFFFFF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  <p:pic>
          <p:nvPicPr>
            <p:cNvPr id="76" name="Picture 383" descr="switch.png">
              <a:extLst>
                <a:ext uri="{FF2B5EF4-FFF2-40B4-BE49-F238E27FC236}">
                  <a16:creationId xmlns:a16="http://schemas.microsoft.com/office/drawing/2014/main" id="{AA5BE14A-753C-FC47-A59D-8166A0443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0219" y="3153790"/>
              <a:ext cx="598706" cy="344401"/>
            </a:xfrm>
            <a:prstGeom prst="rect">
              <a:avLst/>
            </a:prstGeom>
          </p:spPr>
        </p:pic>
      </p:grpSp>
      <p:grpSp>
        <p:nvGrpSpPr>
          <p:cNvPr id="77" name="Group 359">
            <a:extLst>
              <a:ext uri="{FF2B5EF4-FFF2-40B4-BE49-F238E27FC236}">
                <a16:creationId xmlns:a16="http://schemas.microsoft.com/office/drawing/2014/main" id="{AF3B5329-050B-8240-9CC1-648873DBA36B}"/>
              </a:ext>
            </a:extLst>
          </p:cNvPr>
          <p:cNvGrpSpPr/>
          <p:nvPr/>
        </p:nvGrpSpPr>
        <p:grpSpPr>
          <a:xfrm>
            <a:off x="14415556" y="8204008"/>
            <a:ext cx="1228403" cy="706629"/>
            <a:chOff x="5674419" y="2569135"/>
            <a:chExt cx="598706" cy="344401"/>
          </a:xfrm>
        </p:grpSpPr>
        <p:sp>
          <p:nvSpPr>
            <p:cNvPr id="78" name="Rectangle 380">
              <a:extLst>
                <a:ext uri="{FF2B5EF4-FFF2-40B4-BE49-F238E27FC236}">
                  <a16:creationId xmlns:a16="http://schemas.microsoft.com/office/drawing/2014/main" id="{0BB110EB-F640-FA43-92D7-BCC7F1249646}"/>
                </a:ext>
              </a:extLst>
            </p:cNvPr>
            <p:cNvSpPr/>
            <p:nvPr/>
          </p:nvSpPr>
          <p:spPr>
            <a:xfrm>
              <a:off x="5877520" y="2722077"/>
              <a:ext cx="218542" cy="6953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2438430" hangingPunct="1">
                <a:defRPr/>
              </a:pPr>
              <a:endParaRPr lang="en-US" sz="2800">
                <a:solidFill>
                  <a:srgbClr val="FFFFFF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  <p:pic>
          <p:nvPicPr>
            <p:cNvPr id="79" name="Picture 381" descr="switch.png">
              <a:extLst>
                <a:ext uri="{FF2B5EF4-FFF2-40B4-BE49-F238E27FC236}">
                  <a16:creationId xmlns:a16="http://schemas.microsoft.com/office/drawing/2014/main" id="{931ED74D-2E0B-7349-B5C1-35FB1F203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4419" y="2569135"/>
              <a:ext cx="598706" cy="344401"/>
            </a:xfrm>
            <a:prstGeom prst="rect">
              <a:avLst/>
            </a:prstGeom>
          </p:spPr>
        </p:pic>
      </p:grpSp>
      <p:grpSp>
        <p:nvGrpSpPr>
          <p:cNvPr id="80" name="Group 360">
            <a:extLst>
              <a:ext uri="{FF2B5EF4-FFF2-40B4-BE49-F238E27FC236}">
                <a16:creationId xmlns:a16="http://schemas.microsoft.com/office/drawing/2014/main" id="{933323AA-1551-CF4A-A665-1348BE13B4EE}"/>
              </a:ext>
            </a:extLst>
          </p:cNvPr>
          <p:cNvGrpSpPr/>
          <p:nvPr/>
        </p:nvGrpSpPr>
        <p:grpSpPr>
          <a:xfrm>
            <a:off x="12506833" y="8204008"/>
            <a:ext cx="1228403" cy="706629"/>
            <a:chOff x="4744133" y="2569135"/>
            <a:chExt cx="598706" cy="344401"/>
          </a:xfrm>
        </p:grpSpPr>
        <p:sp>
          <p:nvSpPr>
            <p:cNvPr id="81" name="Rectangle 378">
              <a:extLst>
                <a:ext uri="{FF2B5EF4-FFF2-40B4-BE49-F238E27FC236}">
                  <a16:creationId xmlns:a16="http://schemas.microsoft.com/office/drawing/2014/main" id="{13DD70E4-9592-4244-8723-2035A424B825}"/>
                </a:ext>
              </a:extLst>
            </p:cNvPr>
            <p:cNvSpPr/>
            <p:nvPr/>
          </p:nvSpPr>
          <p:spPr>
            <a:xfrm>
              <a:off x="4947234" y="2722077"/>
              <a:ext cx="218542" cy="6953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2438430" hangingPunct="1">
                <a:defRPr/>
              </a:pPr>
              <a:endParaRPr lang="en-US" sz="2800">
                <a:solidFill>
                  <a:srgbClr val="FFFFFF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  <p:pic>
          <p:nvPicPr>
            <p:cNvPr id="82" name="Picture 379" descr="switch.png">
              <a:extLst>
                <a:ext uri="{FF2B5EF4-FFF2-40B4-BE49-F238E27FC236}">
                  <a16:creationId xmlns:a16="http://schemas.microsoft.com/office/drawing/2014/main" id="{D62ED035-8379-F346-8C49-ED09ACFB5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4133" y="2569135"/>
              <a:ext cx="598706" cy="344401"/>
            </a:xfrm>
            <a:prstGeom prst="rect">
              <a:avLst/>
            </a:prstGeom>
          </p:spPr>
        </p:pic>
      </p:grpSp>
      <p:grpSp>
        <p:nvGrpSpPr>
          <p:cNvPr id="83" name="Group 361">
            <a:extLst>
              <a:ext uri="{FF2B5EF4-FFF2-40B4-BE49-F238E27FC236}">
                <a16:creationId xmlns:a16="http://schemas.microsoft.com/office/drawing/2014/main" id="{7075E146-6660-F64B-84ED-9F01A47B1F82}"/>
              </a:ext>
            </a:extLst>
          </p:cNvPr>
          <p:cNvGrpSpPr/>
          <p:nvPr/>
        </p:nvGrpSpPr>
        <p:grpSpPr>
          <a:xfrm>
            <a:off x="8702457" y="9403582"/>
            <a:ext cx="1228403" cy="706629"/>
            <a:chOff x="2889933" y="3153790"/>
            <a:chExt cx="598706" cy="344401"/>
          </a:xfrm>
        </p:grpSpPr>
        <p:sp>
          <p:nvSpPr>
            <p:cNvPr id="84" name="Rectangle 376">
              <a:extLst>
                <a:ext uri="{FF2B5EF4-FFF2-40B4-BE49-F238E27FC236}">
                  <a16:creationId xmlns:a16="http://schemas.microsoft.com/office/drawing/2014/main" id="{6A234916-8896-FB42-9B5D-4C2030589631}"/>
                </a:ext>
              </a:extLst>
            </p:cNvPr>
            <p:cNvSpPr/>
            <p:nvPr/>
          </p:nvSpPr>
          <p:spPr>
            <a:xfrm>
              <a:off x="3093034" y="3306732"/>
              <a:ext cx="218542" cy="6953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2438430" hangingPunct="1">
                <a:defRPr/>
              </a:pPr>
              <a:endParaRPr lang="en-US" sz="2800">
                <a:solidFill>
                  <a:srgbClr val="FFFFFF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  <p:pic>
          <p:nvPicPr>
            <p:cNvPr id="85" name="Picture 377" descr="switch.png">
              <a:extLst>
                <a:ext uri="{FF2B5EF4-FFF2-40B4-BE49-F238E27FC236}">
                  <a16:creationId xmlns:a16="http://schemas.microsoft.com/office/drawing/2014/main" id="{9993133F-227B-D746-A94F-FCCF21701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89933" y="3153790"/>
              <a:ext cx="598706" cy="344401"/>
            </a:xfrm>
            <a:prstGeom prst="rect">
              <a:avLst/>
            </a:prstGeom>
          </p:spPr>
        </p:pic>
      </p:grpSp>
      <p:grpSp>
        <p:nvGrpSpPr>
          <p:cNvPr id="86" name="Group 362">
            <a:extLst>
              <a:ext uri="{FF2B5EF4-FFF2-40B4-BE49-F238E27FC236}">
                <a16:creationId xmlns:a16="http://schemas.microsoft.com/office/drawing/2014/main" id="{FE5CEE87-BB4B-054A-88C9-CC7C1E180EF4}"/>
              </a:ext>
            </a:extLst>
          </p:cNvPr>
          <p:cNvGrpSpPr/>
          <p:nvPr/>
        </p:nvGrpSpPr>
        <p:grpSpPr>
          <a:xfrm>
            <a:off x="18245991" y="9403582"/>
            <a:ext cx="1228403" cy="706629"/>
            <a:chOff x="7541319" y="3153790"/>
            <a:chExt cx="598706" cy="344401"/>
          </a:xfrm>
        </p:grpSpPr>
        <p:sp>
          <p:nvSpPr>
            <p:cNvPr id="87" name="Rectangle 374">
              <a:extLst>
                <a:ext uri="{FF2B5EF4-FFF2-40B4-BE49-F238E27FC236}">
                  <a16:creationId xmlns:a16="http://schemas.microsoft.com/office/drawing/2014/main" id="{273B72FF-C63D-734F-B178-D88A3B301F41}"/>
                </a:ext>
              </a:extLst>
            </p:cNvPr>
            <p:cNvSpPr/>
            <p:nvPr/>
          </p:nvSpPr>
          <p:spPr>
            <a:xfrm>
              <a:off x="7744420" y="3306732"/>
              <a:ext cx="218542" cy="6953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2438430" hangingPunct="1">
                <a:defRPr/>
              </a:pPr>
              <a:endParaRPr lang="en-US" sz="2800">
                <a:solidFill>
                  <a:srgbClr val="FFFFFF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  <p:pic>
          <p:nvPicPr>
            <p:cNvPr id="88" name="Picture 375" descr="switch.png">
              <a:extLst>
                <a:ext uri="{FF2B5EF4-FFF2-40B4-BE49-F238E27FC236}">
                  <a16:creationId xmlns:a16="http://schemas.microsoft.com/office/drawing/2014/main" id="{423B3706-B25B-DB43-A50B-1DE0A287D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1319" y="3153790"/>
              <a:ext cx="598706" cy="344401"/>
            </a:xfrm>
            <a:prstGeom prst="rect">
              <a:avLst/>
            </a:prstGeom>
          </p:spPr>
        </p:pic>
      </p:grpSp>
      <p:grpSp>
        <p:nvGrpSpPr>
          <p:cNvPr id="89" name="Group 363">
            <a:extLst>
              <a:ext uri="{FF2B5EF4-FFF2-40B4-BE49-F238E27FC236}">
                <a16:creationId xmlns:a16="http://schemas.microsoft.com/office/drawing/2014/main" id="{C245EFB9-63FD-4845-83BA-F16846A3B623}"/>
              </a:ext>
            </a:extLst>
          </p:cNvPr>
          <p:cNvGrpSpPr/>
          <p:nvPr/>
        </p:nvGrpSpPr>
        <p:grpSpPr>
          <a:xfrm>
            <a:off x="6809700" y="9403582"/>
            <a:ext cx="1228403" cy="706629"/>
            <a:chOff x="1967430" y="3153790"/>
            <a:chExt cx="598706" cy="344401"/>
          </a:xfrm>
        </p:grpSpPr>
        <p:sp>
          <p:nvSpPr>
            <p:cNvPr id="90" name="Rectangle 372">
              <a:extLst>
                <a:ext uri="{FF2B5EF4-FFF2-40B4-BE49-F238E27FC236}">
                  <a16:creationId xmlns:a16="http://schemas.microsoft.com/office/drawing/2014/main" id="{B4DE6922-CFC5-8048-8AAC-0D2EAFC12419}"/>
                </a:ext>
              </a:extLst>
            </p:cNvPr>
            <p:cNvSpPr/>
            <p:nvPr/>
          </p:nvSpPr>
          <p:spPr>
            <a:xfrm>
              <a:off x="2170531" y="3306732"/>
              <a:ext cx="218542" cy="6953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2438430" hangingPunct="1">
                <a:defRPr/>
              </a:pPr>
              <a:endParaRPr lang="en-US" sz="2800">
                <a:solidFill>
                  <a:srgbClr val="FFFFFF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  <p:pic>
          <p:nvPicPr>
            <p:cNvPr id="91" name="Picture 373" descr="switch.png">
              <a:extLst>
                <a:ext uri="{FF2B5EF4-FFF2-40B4-BE49-F238E27FC236}">
                  <a16:creationId xmlns:a16="http://schemas.microsoft.com/office/drawing/2014/main" id="{59A7A40C-A6AA-9A43-A62B-381D7D78F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7430" y="3153790"/>
              <a:ext cx="598706" cy="344401"/>
            </a:xfrm>
            <a:prstGeom prst="rect">
              <a:avLst/>
            </a:prstGeom>
          </p:spPr>
        </p:pic>
      </p:grpSp>
      <p:pic>
        <p:nvPicPr>
          <p:cNvPr id="92" name="Picture 364" descr="switch.png">
            <a:extLst>
              <a:ext uri="{FF2B5EF4-FFF2-40B4-BE49-F238E27FC236}">
                <a16:creationId xmlns:a16="http://schemas.microsoft.com/office/drawing/2014/main" id="{63060D96-877D-CD45-AABA-51856B60047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7513" y="10684499"/>
            <a:ext cx="1228403" cy="706629"/>
          </a:xfrm>
          <a:prstGeom prst="rect">
            <a:avLst/>
          </a:prstGeom>
        </p:spPr>
      </p:pic>
      <p:pic>
        <p:nvPicPr>
          <p:cNvPr id="93" name="Picture 365" descr="switch.png">
            <a:extLst>
              <a:ext uri="{FF2B5EF4-FFF2-40B4-BE49-F238E27FC236}">
                <a16:creationId xmlns:a16="http://schemas.microsoft.com/office/drawing/2014/main" id="{2392E21A-C033-AF4A-814C-1319C19BC9F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7513" y="10447227"/>
            <a:ext cx="1228403" cy="706629"/>
          </a:xfrm>
          <a:prstGeom prst="rect">
            <a:avLst/>
          </a:prstGeom>
        </p:spPr>
      </p:pic>
      <p:pic>
        <p:nvPicPr>
          <p:cNvPr id="94" name="Picture 366" descr="switch.png">
            <a:extLst>
              <a:ext uri="{FF2B5EF4-FFF2-40B4-BE49-F238E27FC236}">
                <a16:creationId xmlns:a16="http://schemas.microsoft.com/office/drawing/2014/main" id="{9B760D4F-00F5-0543-A3DF-F416A6009FE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7513" y="10210214"/>
            <a:ext cx="1228403" cy="706629"/>
          </a:xfrm>
          <a:prstGeom prst="rect">
            <a:avLst/>
          </a:prstGeom>
        </p:spPr>
      </p:pic>
      <p:pic>
        <p:nvPicPr>
          <p:cNvPr id="95" name="Picture 367" descr="switch.png">
            <a:extLst>
              <a:ext uri="{FF2B5EF4-FFF2-40B4-BE49-F238E27FC236}">
                <a16:creationId xmlns:a16="http://schemas.microsoft.com/office/drawing/2014/main" id="{B5BAE3B3-A32C-8242-8389-F654822921E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7513" y="9969558"/>
            <a:ext cx="1228403" cy="706629"/>
          </a:xfrm>
          <a:prstGeom prst="rect">
            <a:avLst/>
          </a:prstGeom>
        </p:spPr>
      </p:pic>
      <p:pic>
        <p:nvPicPr>
          <p:cNvPr id="96" name="Picture 368" descr="switch.png">
            <a:extLst>
              <a:ext uri="{FF2B5EF4-FFF2-40B4-BE49-F238E27FC236}">
                <a16:creationId xmlns:a16="http://schemas.microsoft.com/office/drawing/2014/main" id="{4CCE4792-C290-1E42-8057-19B18008BB0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7513" y="9727571"/>
            <a:ext cx="1228403" cy="706629"/>
          </a:xfrm>
          <a:prstGeom prst="rect">
            <a:avLst/>
          </a:prstGeom>
        </p:spPr>
      </p:pic>
      <p:grpSp>
        <p:nvGrpSpPr>
          <p:cNvPr id="97" name="Group 369">
            <a:extLst>
              <a:ext uri="{FF2B5EF4-FFF2-40B4-BE49-F238E27FC236}">
                <a16:creationId xmlns:a16="http://schemas.microsoft.com/office/drawing/2014/main" id="{803653AE-7986-D046-B3AD-2F0F1BD21BBC}"/>
              </a:ext>
            </a:extLst>
          </p:cNvPr>
          <p:cNvGrpSpPr/>
          <p:nvPr/>
        </p:nvGrpSpPr>
        <p:grpSpPr>
          <a:xfrm>
            <a:off x="4907513" y="9403582"/>
            <a:ext cx="1228403" cy="706629"/>
            <a:chOff x="989530" y="3436458"/>
            <a:chExt cx="574073" cy="330231"/>
          </a:xfrm>
        </p:grpSpPr>
        <p:sp>
          <p:nvSpPr>
            <p:cNvPr id="98" name="Rectangle 370">
              <a:extLst>
                <a:ext uri="{FF2B5EF4-FFF2-40B4-BE49-F238E27FC236}">
                  <a16:creationId xmlns:a16="http://schemas.microsoft.com/office/drawing/2014/main" id="{7CDE2405-EA66-CD40-B7BB-9FFC32595062}"/>
                </a:ext>
              </a:extLst>
            </p:cNvPr>
            <p:cNvSpPr/>
            <p:nvPr/>
          </p:nvSpPr>
          <p:spPr>
            <a:xfrm>
              <a:off x="1184275" y="3583107"/>
              <a:ext cx="209550" cy="6667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2438430" hangingPunct="1">
                <a:defRPr/>
              </a:pPr>
              <a:endParaRPr lang="en-US" sz="2800">
                <a:solidFill>
                  <a:srgbClr val="FFFFFF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endParaRPr>
            </a:p>
          </p:txBody>
        </p:sp>
        <p:pic>
          <p:nvPicPr>
            <p:cNvPr id="99" name="Picture 371" descr="switch.png">
              <a:extLst>
                <a:ext uri="{FF2B5EF4-FFF2-40B4-BE49-F238E27FC236}">
                  <a16:creationId xmlns:a16="http://schemas.microsoft.com/office/drawing/2014/main" id="{31E8B23A-7F03-6645-BA70-DE0D2083A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530" y="3436458"/>
              <a:ext cx="574073" cy="330231"/>
            </a:xfrm>
            <a:prstGeom prst="rect">
              <a:avLst/>
            </a:prstGeom>
          </p:spPr>
        </p:pic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36E4F10F-8567-AF4A-86F5-098F368F548E}"/>
              </a:ext>
            </a:extLst>
          </p:cNvPr>
          <p:cNvSpPr txBox="1"/>
          <p:nvPr/>
        </p:nvSpPr>
        <p:spPr>
          <a:xfrm>
            <a:off x="12053075" y="12020272"/>
            <a:ext cx="378308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219010" hangingPunct="1">
              <a:spcBef>
                <a:spcPts val="1067"/>
              </a:spcBef>
              <a:defRPr/>
            </a:pPr>
            <a:r>
              <a:rPr lang="en-US" sz="2400" dirty="0">
                <a:solidFill>
                  <a:srgbClr val="4B4B4B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  <a:t>Shared </a:t>
            </a:r>
            <a:r>
              <a:rPr lang="en-US" sz="2400">
                <a:solidFill>
                  <a:srgbClr val="4B4B4B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  <a:t>Cloud Infrastructure</a:t>
            </a:r>
            <a:endParaRPr lang="en-US" sz="2400" dirty="0">
              <a:solidFill>
                <a:srgbClr val="4B4B4B"/>
              </a:solidFill>
              <a:latin typeface="Arial" pitchFamily="34" charset="0"/>
              <a:ea typeface="HY태고딕" pitchFamily="18" charset="-127"/>
              <a:cs typeface="Arial" panose="020B0604020202020204" pitchFamily="34" charset="0"/>
            </a:endParaRPr>
          </a:p>
        </p:txBody>
      </p:sp>
      <p:sp>
        <p:nvSpPr>
          <p:cNvPr id="101" name="Rounded Rectangle 104">
            <a:extLst>
              <a:ext uri="{FF2B5EF4-FFF2-40B4-BE49-F238E27FC236}">
                <a16:creationId xmlns:a16="http://schemas.microsoft.com/office/drawing/2014/main" id="{C7C29090-1230-F840-BEA8-916D9ADCCE0A}"/>
              </a:ext>
            </a:extLst>
          </p:cNvPr>
          <p:cNvSpPr/>
          <p:nvPr/>
        </p:nvSpPr>
        <p:spPr>
          <a:xfrm>
            <a:off x="7427579" y="9549080"/>
            <a:ext cx="3625488" cy="1253499"/>
          </a:xfrm>
          <a:prstGeom prst="roundRect">
            <a:avLst>
              <a:gd name="adj" fmla="val 9176"/>
            </a:avLst>
          </a:prstGeom>
          <a:solidFill>
            <a:srgbClr val="007DCC">
              <a:lumMod val="75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defTabSz="2438430" hangingPunct="1">
              <a:defRPr/>
            </a:pPr>
            <a:r>
              <a:rPr lang="en-US" sz="3733" dirty="0">
                <a:solidFill>
                  <a:srgbClr val="FFFFFF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  <a:t>VOLTHA</a:t>
            </a:r>
          </a:p>
        </p:txBody>
      </p:sp>
      <p:sp>
        <p:nvSpPr>
          <p:cNvPr id="102" name="Rounded Rectangle 105">
            <a:extLst>
              <a:ext uri="{FF2B5EF4-FFF2-40B4-BE49-F238E27FC236}">
                <a16:creationId xmlns:a16="http://schemas.microsoft.com/office/drawing/2014/main" id="{6E7CA6CD-D624-B24B-A4B6-3A2177DB4C83}"/>
              </a:ext>
            </a:extLst>
          </p:cNvPr>
          <p:cNvSpPr/>
          <p:nvPr/>
        </p:nvSpPr>
        <p:spPr>
          <a:xfrm>
            <a:off x="17941051" y="9549080"/>
            <a:ext cx="3625488" cy="1253499"/>
          </a:xfrm>
          <a:prstGeom prst="roundRect">
            <a:avLst>
              <a:gd name="adj" fmla="val 9176"/>
            </a:avLst>
          </a:prstGeom>
          <a:solidFill>
            <a:srgbClr val="007DCC">
              <a:lumMod val="75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defTabSz="2438430" hangingPunct="1">
              <a:defRPr/>
            </a:pPr>
            <a:r>
              <a:rPr lang="en-US" sz="3733" dirty="0">
                <a:solidFill>
                  <a:srgbClr val="FFFFFF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  <a:t>ODTN</a:t>
            </a:r>
          </a:p>
        </p:txBody>
      </p:sp>
      <p:sp>
        <p:nvSpPr>
          <p:cNvPr id="103" name="Rounded Rectangle 107">
            <a:extLst>
              <a:ext uri="{FF2B5EF4-FFF2-40B4-BE49-F238E27FC236}">
                <a16:creationId xmlns:a16="http://schemas.microsoft.com/office/drawing/2014/main" id="{44984CCE-8634-6C4C-A98D-D165919230C4}"/>
              </a:ext>
            </a:extLst>
          </p:cNvPr>
          <p:cNvSpPr/>
          <p:nvPr/>
        </p:nvSpPr>
        <p:spPr>
          <a:xfrm>
            <a:off x="11471504" y="9549080"/>
            <a:ext cx="3625488" cy="1253499"/>
          </a:xfrm>
          <a:prstGeom prst="roundRect">
            <a:avLst>
              <a:gd name="adj" fmla="val 9176"/>
            </a:avLst>
          </a:prstGeom>
          <a:solidFill>
            <a:srgbClr val="007DCC">
              <a:lumMod val="75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defTabSz="2438430" hangingPunct="1">
              <a:defRPr/>
            </a:pPr>
            <a:r>
              <a:rPr lang="en-US" sz="3733" dirty="0">
                <a:solidFill>
                  <a:srgbClr val="FFFFFF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  <a:t>Stratum</a:t>
            </a:r>
          </a:p>
        </p:txBody>
      </p:sp>
      <p:sp>
        <p:nvSpPr>
          <p:cNvPr id="105" name="Rounded Rectangle 102">
            <a:extLst>
              <a:ext uri="{FF2B5EF4-FFF2-40B4-BE49-F238E27FC236}">
                <a16:creationId xmlns:a16="http://schemas.microsoft.com/office/drawing/2014/main" id="{4251837C-ACB2-B74A-B387-D5E7D80D6E8B}"/>
              </a:ext>
            </a:extLst>
          </p:cNvPr>
          <p:cNvSpPr/>
          <p:nvPr/>
        </p:nvSpPr>
        <p:spPr>
          <a:xfrm>
            <a:off x="11471504" y="6444437"/>
            <a:ext cx="3625488" cy="1253499"/>
          </a:xfrm>
          <a:prstGeom prst="roundRect">
            <a:avLst>
              <a:gd name="adj" fmla="val 9176"/>
            </a:avLst>
          </a:prstGeom>
          <a:solidFill>
            <a:srgbClr val="007DCC">
              <a:lumMod val="75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defTabSz="2438430" hangingPunct="1">
              <a:defRPr/>
            </a:pPr>
            <a:r>
              <a:rPr lang="en-US" sz="3733" dirty="0">
                <a:solidFill>
                  <a:srgbClr val="FFFFFF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  <a:t>Trellis</a:t>
            </a:r>
          </a:p>
        </p:txBody>
      </p:sp>
      <p:sp>
        <p:nvSpPr>
          <p:cNvPr id="106" name="Rounded Rectangle 103">
            <a:extLst>
              <a:ext uri="{FF2B5EF4-FFF2-40B4-BE49-F238E27FC236}">
                <a16:creationId xmlns:a16="http://schemas.microsoft.com/office/drawing/2014/main" id="{A8661B4D-0FF7-374E-A9B1-56646A06A990}"/>
              </a:ext>
            </a:extLst>
          </p:cNvPr>
          <p:cNvSpPr/>
          <p:nvPr/>
        </p:nvSpPr>
        <p:spPr>
          <a:xfrm>
            <a:off x="5709192" y="4863432"/>
            <a:ext cx="13177712" cy="1260320"/>
          </a:xfrm>
          <a:prstGeom prst="roundRect">
            <a:avLst>
              <a:gd name="adj" fmla="val 9176"/>
            </a:avLst>
          </a:prstGeom>
          <a:solidFill>
            <a:srgbClr val="007DCC">
              <a:lumMod val="75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defTabSz="2438430" hangingPunct="1">
              <a:defRPr/>
            </a:pPr>
            <a:r>
              <a:rPr lang="en-US" sz="3733" dirty="0">
                <a:solidFill>
                  <a:srgbClr val="FFFFFF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  <a:t>XOS</a:t>
            </a:r>
          </a:p>
        </p:txBody>
      </p:sp>
      <p:sp>
        <p:nvSpPr>
          <p:cNvPr id="107" name="Rounded Rectangle 106">
            <a:extLst>
              <a:ext uri="{FF2B5EF4-FFF2-40B4-BE49-F238E27FC236}">
                <a16:creationId xmlns:a16="http://schemas.microsoft.com/office/drawing/2014/main" id="{A6FD68F1-FE29-E446-885B-4014A9F1E520}"/>
              </a:ext>
            </a:extLst>
          </p:cNvPr>
          <p:cNvSpPr/>
          <p:nvPr/>
        </p:nvSpPr>
        <p:spPr>
          <a:xfrm>
            <a:off x="11471504" y="7958283"/>
            <a:ext cx="3625488" cy="1253499"/>
          </a:xfrm>
          <a:prstGeom prst="roundRect">
            <a:avLst>
              <a:gd name="adj" fmla="val 9176"/>
            </a:avLst>
          </a:prstGeom>
          <a:solidFill>
            <a:srgbClr val="007DCC">
              <a:lumMod val="75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defTabSz="2438430" hangingPunct="1">
              <a:defRPr/>
            </a:pPr>
            <a:r>
              <a:rPr lang="en-US" sz="5333" b="1" dirty="0">
                <a:solidFill>
                  <a:srgbClr val="FFFF00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  <a:t>ONOS</a:t>
            </a:r>
          </a:p>
        </p:txBody>
      </p:sp>
      <p:sp>
        <p:nvSpPr>
          <p:cNvPr id="108" name="Rounded Rectangle 114">
            <a:extLst>
              <a:ext uri="{FF2B5EF4-FFF2-40B4-BE49-F238E27FC236}">
                <a16:creationId xmlns:a16="http://schemas.microsoft.com/office/drawing/2014/main" id="{D99325D7-6CC1-7443-983D-85BED53470E8}"/>
              </a:ext>
            </a:extLst>
          </p:cNvPr>
          <p:cNvSpPr/>
          <p:nvPr/>
        </p:nvSpPr>
        <p:spPr>
          <a:xfrm>
            <a:off x="15679864" y="2829557"/>
            <a:ext cx="3625488" cy="1253499"/>
          </a:xfrm>
          <a:prstGeom prst="roundRect">
            <a:avLst>
              <a:gd name="adj" fmla="val 9176"/>
            </a:avLst>
          </a:prstGeom>
          <a:solidFill>
            <a:srgbClr val="007DCC">
              <a:lumMod val="75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defTabSz="2438430" hangingPunct="1">
              <a:defRPr/>
            </a:pPr>
            <a:r>
              <a:rPr lang="en-US" sz="3733" dirty="0">
                <a:solidFill>
                  <a:srgbClr val="FFFFFF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  <a:t>Residential</a:t>
            </a:r>
            <a:br>
              <a:rPr lang="en-US" sz="3733" dirty="0">
                <a:solidFill>
                  <a:srgbClr val="FFFFFF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</a:br>
            <a:r>
              <a:rPr lang="en-US" sz="3733" dirty="0">
                <a:solidFill>
                  <a:srgbClr val="FFFFFF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  <a:t>Services</a:t>
            </a:r>
          </a:p>
        </p:txBody>
      </p:sp>
      <p:sp>
        <p:nvSpPr>
          <p:cNvPr id="109" name="Rounded Rectangle 115">
            <a:extLst>
              <a:ext uri="{FF2B5EF4-FFF2-40B4-BE49-F238E27FC236}">
                <a16:creationId xmlns:a16="http://schemas.microsoft.com/office/drawing/2014/main" id="{AE60C542-69FE-444F-B73B-56421B35DF55}"/>
              </a:ext>
            </a:extLst>
          </p:cNvPr>
          <p:cNvSpPr/>
          <p:nvPr/>
        </p:nvSpPr>
        <p:spPr>
          <a:xfrm>
            <a:off x="4762533" y="2829557"/>
            <a:ext cx="3625488" cy="1253499"/>
          </a:xfrm>
          <a:prstGeom prst="roundRect">
            <a:avLst>
              <a:gd name="adj" fmla="val 9176"/>
            </a:avLst>
          </a:prstGeom>
          <a:solidFill>
            <a:srgbClr val="007DCC">
              <a:lumMod val="75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defTabSz="2438430" hangingPunct="1">
              <a:defRPr/>
            </a:pPr>
            <a:r>
              <a:rPr lang="en-US" sz="3733" dirty="0">
                <a:solidFill>
                  <a:srgbClr val="FFFFFF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  <a:t>Mobile</a:t>
            </a:r>
            <a:br>
              <a:rPr lang="en-US" sz="3733" dirty="0">
                <a:solidFill>
                  <a:srgbClr val="FFFFFF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</a:br>
            <a:r>
              <a:rPr lang="en-US" sz="3733" dirty="0">
                <a:solidFill>
                  <a:srgbClr val="FFFFFF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  <a:t>Services</a:t>
            </a:r>
          </a:p>
        </p:txBody>
      </p:sp>
      <p:sp>
        <p:nvSpPr>
          <p:cNvPr id="110" name="Rounded Rectangle 116">
            <a:extLst>
              <a:ext uri="{FF2B5EF4-FFF2-40B4-BE49-F238E27FC236}">
                <a16:creationId xmlns:a16="http://schemas.microsoft.com/office/drawing/2014/main" id="{3F805D62-2FA9-D74D-90A1-C7B7575264CE}"/>
              </a:ext>
            </a:extLst>
          </p:cNvPr>
          <p:cNvSpPr/>
          <p:nvPr/>
        </p:nvSpPr>
        <p:spPr>
          <a:xfrm>
            <a:off x="10518560" y="2829557"/>
            <a:ext cx="3625488" cy="1253499"/>
          </a:xfrm>
          <a:prstGeom prst="roundRect">
            <a:avLst>
              <a:gd name="adj" fmla="val 9176"/>
            </a:avLst>
          </a:prstGeom>
          <a:solidFill>
            <a:srgbClr val="007DCC">
              <a:lumMod val="75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defTabSz="2438430" hangingPunct="1">
              <a:defRPr/>
            </a:pPr>
            <a:r>
              <a:rPr lang="en-US" sz="3733" dirty="0">
                <a:solidFill>
                  <a:srgbClr val="FFFFFF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  <a:t>Enterprise</a:t>
            </a:r>
            <a:br>
              <a:rPr lang="en-US" sz="3733" dirty="0">
                <a:solidFill>
                  <a:srgbClr val="FFFFFF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</a:br>
            <a:r>
              <a:rPr lang="en-US" sz="3733" dirty="0">
                <a:solidFill>
                  <a:srgbClr val="FFFFFF"/>
                </a:solidFill>
                <a:latin typeface="Arial" pitchFamily="34" charset="0"/>
                <a:ea typeface="HY태고딕" pitchFamily="18" charset="-127"/>
                <a:cs typeface="Arial" panose="020B0604020202020204" pitchFamily="34" charset="0"/>
              </a:rPr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1094103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6D841D0-CC9B-1546-B29E-A8905D39921D}"/>
              </a:ext>
            </a:extLst>
          </p:cNvPr>
          <p:cNvSpPr txBox="1">
            <a:spLocks/>
          </p:cNvSpPr>
          <p:nvPr/>
        </p:nvSpPr>
        <p:spPr>
          <a:xfrm>
            <a:off x="672470" y="237659"/>
            <a:ext cx="24000917" cy="1118528"/>
          </a:xfrm>
          <a:prstGeom prst="rect">
            <a:avLst/>
          </a:prstGeom>
        </p:spPr>
        <p:txBody>
          <a:bodyPr lIns="196267" tIns="98133" rIns="196267" bIns="98133"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en-US" altLang="ko-KR" sz="2800" b="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뫼비우스 Bold" pitchFamily="2" charset="-127"/>
                <a:ea typeface="뫼비우스 Bold" pitchFamily="2" charset="-127"/>
                <a:cs typeface="+mj-cs"/>
              </a:defRPr>
            </a:lvl1pPr>
          </a:lstStyle>
          <a:p>
            <a:pPr algn="l" defTabSz="2438430" fontAlgn="base">
              <a:spcAft>
                <a:spcPct val="0"/>
              </a:spcAft>
            </a:pPr>
            <a:r>
              <a:rPr lang="en-US" altLang="ko-KR" sz="74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ONOS Community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754B2709-7D11-7345-8387-EFD7BC279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99" y="3305607"/>
            <a:ext cx="7565392" cy="971518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43E82AA7-C2D2-314B-895E-CE7FE49AD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563" y="3600707"/>
            <a:ext cx="5888736" cy="758952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12113820-EBD2-EE4F-BF3D-2EF224093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495" y="3600707"/>
            <a:ext cx="5897880" cy="7571232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98DBE36-F624-2245-A68A-20AC1D4AF1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47"/>
          <a:stretch/>
        </p:blipFill>
        <p:spPr>
          <a:xfrm>
            <a:off x="19864027" y="3593637"/>
            <a:ext cx="3931291" cy="75712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A975126-A489-D144-8C28-32606904058D}"/>
              </a:ext>
            </a:extLst>
          </p:cNvPr>
          <p:cNvSpPr txBox="1"/>
          <p:nvPr/>
        </p:nvSpPr>
        <p:spPr>
          <a:xfrm>
            <a:off x="2919523" y="2249489"/>
            <a:ext cx="26837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438430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4800" b="1" kern="1200" dirty="0">
                <a:solidFill>
                  <a:prstClr val="black"/>
                </a:solidFill>
                <a:latin typeface="Arial" pitchFamily="34" charset="0"/>
                <a:ea typeface="HY태고딕" pitchFamily="18" charset="-127"/>
                <a:cs typeface="+mn-cs"/>
              </a:rPr>
              <a:t>Partners</a:t>
            </a:r>
            <a:endParaRPr kumimoji="1" lang="ko-KR" altLang="en-US" sz="4800" b="1" kern="1200" dirty="0">
              <a:solidFill>
                <a:prstClr val="black"/>
              </a:solidFill>
              <a:latin typeface="Arial" pitchFamily="34" charset="0"/>
              <a:ea typeface="HY태고딕" pitchFamily="18" charset="-127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F25258-95E8-5E41-B724-BDAE18D4FA08}"/>
              </a:ext>
            </a:extLst>
          </p:cNvPr>
          <p:cNvSpPr txBox="1"/>
          <p:nvPr/>
        </p:nvSpPr>
        <p:spPr>
          <a:xfrm>
            <a:off x="13367549" y="2249489"/>
            <a:ext cx="41905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438430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4800" b="1" kern="1200" dirty="0">
                <a:solidFill>
                  <a:prstClr val="black"/>
                </a:solidFill>
                <a:latin typeface="Arial" pitchFamily="34" charset="0"/>
                <a:ea typeface="HY태고딕" pitchFamily="18" charset="-127"/>
                <a:cs typeface="+mn-cs"/>
              </a:rPr>
              <a:t>Collaborators</a:t>
            </a:r>
            <a:endParaRPr kumimoji="1" lang="ko-KR" altLang="en-US" sz="4800" b="1" kern="1200" dirty="0">
              <a:solidFill>
                <a:prstClr val="black"/>
              </a:solidFill>
              <a:latin typeface="Arial" pitchFamily="34" charset="0"/>
              <a:ea typeface="HY태고딕" pitchFamily="18" charset="-127"/>
              <a:cs typeface="+mn-cs"/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7E732C6E-F079-0C46-B566-B98DDDDED5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180" y="11164869"/>
            <a:ext cx="1947672" cy="1481328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B0C6415A-C81D-0040-A99C-4E7A31440D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001" y="11182959"/>
            <a:ext cx="1947672" cy="1453896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566FF9C-D95B-004B-9A2F-360ACD42A1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3549" y="11182121"/>
            <a:ext cx="1938528" cy="1472184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EB37539A-6ECD-CD4D-ADD0-04FEC92909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215" y="11191101"/>
            <a:ext cx="1947672" cy="1463040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9A9A785E-4E0F-2448-991D-B198F3DAC1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6140" y="11156212"/>
            <a:ext cx="1984248" cy="1472184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CD4C06DA-B9B1-ED42-81C9-FD75052D2A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584" y="11155076"/>
            <a:ext cx="5870448" cy="145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77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Shape 93" descr="Tree, Landscape, Field, Branch">
            <a:extLst>
              <a:ext uri="{FF2B5EF4-FFF2-40B4-BE49-F238E27FC236}">
                <a16:creationId xmlns:a16="http://schemas.microsoft.com/office/drawing/2014/main" id="{876ED036-7453-D544-8633-AC5512956474}"/>
              </a:ext>
            </a:extLst>
          </p:cNvPr>
          <p:cNvPicPr preferRelativeResize="0"/>
          <p:nvPr/>
        </p:nvPicPr>
        <p:blipFill>
          <a:blip r:embed="rId2">
            <a:alphaModFix amt="58999"/>
          </a:blip>
          <a:stretch>
            <a:fillRect/>
          </a:stretch>
        </p:blipFill>
        <p:spPr>
          <a:xfrm>
            <a:off x="2" y="1577423"/>
            <a:ext cx="24425165" cy="12193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hape 94" descr="File:Pied Avocet RWD.jpg">
            <a:extLst>
              <a:ext uri="{FF2B5EF4-FFF2-40B4-BE49-F238E27FC236}">
                <a16:creationId xmlns:a16="http://schemas.microsoft.com/office/drawing/2014/main" id="{68041BD8-0731-D247-B791-E7B1D40B0E2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401" y="1860328"/>
            <a:ext cx="2642003" cy="198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hape 95" descr="Tricolored blackbird">
            <a:extLst>
              <a:ext uri="{FF2B5EF4-FFF2-40B4-BE49-F238E27FC236}">
                <a16:creationId xmlns:a16="http://schemas.microsoft.com/office/drawing/2014/main" id="{8329C34A-A1BD-1B48-B15B-56FEF5B9279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667" y="4071991"/>
            <a:ext cx="2972283" cy="1981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96" descr="Cardinal, Bird, Cardinalidae">
            <a:extLst>
              <a:ext uri="{FF2B5EF4-FFF2-40B4-BE49-F238E27FC236}">
                <a16:creationId xmlns:a16="http://schemas.microsoft.com/office/drawing/2014/main" id="{5E88044A-DD9D-0040-A6F6-987ADA8CA1A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0912" y="6353865"/>
            <a:ext cx="1645211" cy="1974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97" descr="Description[edit]">
            <a:extLst>
              <a:ext uri="{FF2B5EF4-FFF2-40B4-BE49-F238E27FC236}">
                <a16:creationId xmlns:a16="http://schemas.microsoft.com/office/drawing/2014/main" id="{559F95F1-2C46-B04D-88E5-86F817EC951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8878" y="8797433"/>
            <a:ext cx="2884037" cy="1981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98" descr="File:Emu Searching for a Shiny">
            <a:extLst>
              <a:ext uri="{FF2B5EF4-FFF2-40B4-BE49-F238E27FC236}">
                <a16:creationId xmlns:a16="http://schemas.microsoft.com/office/drawing/2014/main" id="{D9A55484-F7A5-DA48-BEAA-E247C270244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8877" y="11286320"/>
            <a:ext cx="2896907" cy="1925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99" descr="Prairie falcon">
            <a:extLst>
              <a:ext uri="{FF2B5EF4-FFF2-40B4-BE49-F238E27FC236}">
                <a16:creationId xmlns:a16="http://schemas.microsoft.com/office/drawing/2014/main" id="{B28D5F44-7CA1-AC40-A354-0F267632B6E6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36582" y="1921677"/>
            <a:ext cx="1769957" cy="1787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00" descr="Barrow&amp;#39;s goldeneye">
            <a:extLst>
              <a:ext uri="{FF2B5EF4-FFF2-40B4-BE49-F238E27FC236}">
                <a16:creationId xmlns:a16="http://schemas.microsoft.com/office/drawing/2014/main" id="{ADF82819-4F6C-1345-8DE3-4863B135447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687000" y="4106679"/>
            <a:ext cx="2528112" cy="19815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01">
            <a:extLst>
              <a:ext uri="{FF2B5EF4-FFF2-40B4-BE49-F238E27FC236}">
                <a16:creationId xmlns:a16="http://schemas.microsoft.com/office/drawing/2014/main" id="{7E4B9BF9-20FA-D14F-A0FF-D2FB95B73316}"/>
              </a:ext>
            </a:extLst>
          </p:cNvPr>
          <p:cNvSpPr txBox="1"/>
          <p:nvPr/>
        </p:nvSpPr>
        <p:spPr>
          <a:xfrm>
            <a:off x="3503945" y="1860328"/>
            <a:ext cx="3468616" cy="1981520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r>
              <a:rPr kumimoji="1" lang="en" sz="3200" u="sng" kern="12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Q4/14 </a:t>
            </a:r>
            <a:r>
              <a:rPr kumimoji="1" lang="en" sz="3200" b="1" u="sng" kern="1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kumimoji="1" lang="en" sz="3200" u="sng" kern="12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vocet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sz="1867" kern="12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Base Architecture</a:t>
            </a:r>
          </a:p>
        </p:txBody>
      </p:sp>
      <p:sp>
        <p:nvSpPr>
          <p:cNvPr id="10" name="Shape 102">
            <a:extLst>
              <a:ext uri="{FF2B5EF4-FFF2-40B4-BE49-F238E27FC236}">
                <a16:creationId xmlns:a16="http://schemas.microsoft.com/office/drawing/2014/main" id="{5CEF16F7-DECF-6941-8A17-C55F8CB81A6C}"/>
              </a:ext>
            </a:extLst>
          </p:cNvPr>
          <p:cNvSpPr txBox="1"/>
          <p:nvPr/>
        </p:nvSpPr>
        <p:spPr>
          <a:xfrm>
            <a:off x="3503941" y="4071990"/>
            <a:ext cx="3468619" cy="1942549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r>
              <a:rPr kumimoji="1" lang="en" sz="3200" u="sng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Q1/15 </a:t>
            </a:r>
            <a:r>
              <a:rPr kumimoji="1" lang="en" sz="3200" b="1" u="sng" kern="1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B</a:t>
            </a:r>
            <a:r>
              <a:rPr kumimoji="1" lang="en" sz="3200" u="sng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lackbird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Performance</a:t>
            </a:r>
          </a:p>
        </p:txBody>
      </p:sp>
      <p:sp>
        <p:nvSpPr>
          <p:cNvPr id="11" name="Shape 103">
            <a:extLst>
              <a:ext uri="{FF2B5EF4-FFF2-40B4-BE49-F238E27FC236}">
                <a16:creationId xmlns:a16="http://schemas.microsoft.com/office/drawing/2014/main" id="{8811C859-4BB3-104E-AADB-A42DB5E148E3}"/>
              </a:ext>
            </a:extLst>
          </p:cNvPr>
          <p:cNvSpPr txBox="1"/>
          <p:nvPr/>
        </p:nvSpPr>
        <p:spPr>
          <a:xfrm>
            <a:off x="3512559" y="6335368"/>
            <a:ext cx="3460003" cy="2011557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r>
              <a:rPr kumimoji="1" lang="en" sz="3200" u="sng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Q2/15 </a:t>
            </a:r>
            <a:r>
              <a:rPr kumimoji="1" lang="en" sz="3200" b="1" u="sng" kern="1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kumimoji="1" lang="en" sz="3200" u="sng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ardinal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ONS Use Cases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SDN-IP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Packet Optical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R-CORD</a:t>
            </a:r>
          </a:p>
        </p:txBody>
      </p:sp>
      <p:sp>
        <p:nvSpPr>
          <p:cNvPr id="12" name="Shape 104">
            <a:extLst>
              <a:ext uri="{FF2B5EF4-FFF2-40B4-BE49-F238E27FC236}">
                <a16:creationId xmlns:a16="http://schemas.microsoft.com/office/drawing/2014/main" id="{43ACC46A-FC26-FE49-B4BC-8214FBAF9FB2}"/>
              </a:ext>
            </a:extLst>
          </p:cNvPr>
          <p:cNvSpPr txBox="1"/>
          <p:nvPr/>
        </p:nvSpPr>
        <p:spPr>
          <a:xfrm>
            <a:off x="3503941" y="8801679"/>
            <a:ext cx="3468619" cy="2003917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r>
              <a:rPr kumimoji="1" lang="en" sz="3200" u="sng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Q3/15 </a:t>
            </a:r>
            <a:r>
              <a:rPr kumimoji="1" lang="en" sz="3200" b="1" u="sng" kern="1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D</a:t>
            </a:r>
            <a:r>
              <a:rPr kumimoji="1" lang="en" sz="3200" u="sng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rake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ONF ATRIUM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Secure Mode ONOS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V</a:t>
            </a:r>
            <a:r>
              <a:rPr kumimoji="1" lang="en-US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x</a:t>
            </a:r>
            <a:r>
              <a:rPr kumimoji="1" lang="en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LAN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Device </a:t>
            </a:r>
            <a:r>
              <a:rPr kumimoji="1" lang="en-US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Configuration</a:t>
            </a:r>
            <a:endParaRPr kumimoji="1" lang="en" sz="1867" kern="12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  <a:p>
            <a:pPr defTabSz="2438430" fontAlgn="base" latinLnBrk="1" hangingPunct="1">
              <a:spcAft>
                <a:spcPct val="0"/>
              </a:spcAft>
            </a:pPr>
            <a:endParaRPr kumimoji="1" sz="1867" kern="12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Shape 105">
            <a:extLst>
              <a:ext uri="{FF2B5EF4-FFF2-40B4-BE49-F238E27FC236}">
                <a16:creationId xmlns:a16="http://schemas.microsoft.com/office/drawing/2014/main" id="{A3175158-D9BE-404B-B7DF-3D51C7A64A7B}"/>
              </a:ext>
            </a:extLst>
          </p:cNvPr>
          <p:cNvSpPr txBox="1"/>
          <p:nvPr/>
        </p:nvSpPr>
        <p:spPr>
          <a:xfrm>
            <a:off x="3503941" y="11265963"/>
            <a:ext cx="3468619" cy="1945573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r>
              <a:rPr kumimoji="1" lang="en" sz="3200" u="sng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Q4/15 </a:t>
            </a:r>
            <a:r>
              <a:rPr kumimoji="1" lang="en" sz="3200" b="1" u="sng" kern="1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kumimoji="1" lang="en" sz="3200" u="sng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mu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OPNFV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sz="2133" b="1" kern="1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SONA</a:t>
            </a:r>
            <a:endParaRPr kumimoji="1" lang="en" sz="1867" b="1" kern="1200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AARNET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KREONET-S</a:t>
            </a:r>
            <a:endParaRPr kumimoji="1" lang="en" sz="1867" kern="1200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Shape 106">
            <a:extLst>
              <a:ext uri="{FF2B5EF4-FFF2-40B4-BE49-F238E27FC236}">
                <a16:creationId xmlns:a16="http://schemas.microsoft.com/office/drawing/2014/main" id="{9B331121-C686-DC41-860F-2552273F9431}"/>
              </a:ext>
            </a:extLst>
          </p:cNvPr>
          <p:cNvSpPr txBox="1"/>
          <p:nvPr/>
        </p:nvSpPr>
        <p:spPr>
          <a:xfrm>
            <a:off x="11565920" y="1886080"/>
            <a:ext cx="4178229" cy="1930016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r>
              <a:rPr kumimoji="1" lang="en" sz="3200" u="sng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Q1/16 </a:t>
            </a:r>
            <a:r>
              <a:rPr kumimoji="1" lang="en" sz="3200" b="1" u="sng" kern="1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F</a:t>
            </a:r>
            <a:r>
              <a:rPr kumimoji="1" lang="en" sz="3200" u="sng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alcon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ONS Use Cases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{A, E, M} CORD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Disaggregated ROADM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Global R&amp;E Deployment</a:t>
            </a:r>
          </a:p>
        </p:txBody>
      </p:sp>
      <p:sp>
        <p:nvSpPr>
          <p:cNvPr id="15" name="Shape 107">
            <a:extLst>
              <a:ext uri="{FF2B5EF4-FFF2-40B4-BE49-F238E27FC236}">
                <a16:creationId xmlns:a16="http://schemas.microsoft.com/office/drawing/2014/main" id="{D7395905-1F02-B649-B353-05694F5D0A50}"/>
              </a:ext>
            </a:extLst>
          </p:cNvPr>
          <p:cNvSpPr txBox="1"/>
          <p:nvPr/>
        </p:nvSpPr>
        <p:spPr>
          <a:xfrm>
            <a:off x="11579909" y="4123939"/>
            <a:ext cx="4164240" cy="1946997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r>
              <a:rPr kumimoji="1" lang="en" sz="3200" u="sng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Q2/16 </a:t>
            </a:r>
            <a:r>
              <a:rPr kumimoji="1" lang="en" sz="3200" b="1" u="sng" kern="1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G</a:t>
            </a:r>
            <a:r>
              <a:rPr kumimoji="1" lang="en" sz="3200" u="sng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oldeneye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-US" sz="1867" kern="120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CPMan</a:t>
            </a:r>
            <a:r>
              <a:rPr kumimoji="1" lang="en-US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Apps</a:t>
            </a:r>
            <a:endParaRPr kumimoji="1" lang="en" sz="1867" kern="12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Intents using Flow Objectives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P4 </a:t>
            </a:r>
            <a:r>
              <a:rPr kumimoji="1" lang="en-US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DEMO </a:t>
            </a:r>
            <a:r>
              <a:rPr kumimoji="1" lang="en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support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YANG tool chain</a:t>
            </a:r>
          </a:p>
        </p:txBody>
      </p:sp>
      <p:sp>
        <p:nvSpPr>
          <p:cNvPr id="16" name="Shape 109">
            <a:extLst>
              <a:ext uri="{FF2B5EF4-FFF2-40B4-BE49-F238E27FC236}">
                <a16:creationId xmlns:a16="http://schemas.microsoft.com/office/drawing/2014/main" id="{F9311A6A-0223-0247-85EC-E6F5F1F03620}"/>
              </a:ext>
            </a:extLst>
          </p:cNvPr>
          <p:cNvSpPr txBox="1"/>
          <p:nvPr/>
        </p:nvSpPr>
        <p:spPr>
          <a:xfrm>
            <a:off x="11579910" y="6439909"/>
            <a:ext cx="4164485" cy="1907019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r>
              <a:rPr kumimoji="1" lang="en" sz="3200" u="sng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Q3/16 </a:t>
            </a:r>
            <a:r>
              <a:rPr kumimoji="1" lang="en" sz="3200" b="1" u="sng" kern="1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H</a:t>
            </a:r>
            <a:r>
              <a:rPr kumimoji="1" lang="en" sz="3200" u="sng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ummingbird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sz="2133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RabbitMQ, Kafka Message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sz="2133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YANG NBI, SBI CODECs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sz="2133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ACTN Traffic Engineering</a:t>
            </a:r>
          </a:p>
        </p:txBody>
      </p:sp>
      <p:pic>
        <p:nvPicPr>
          <p:cNvPr id="17" name="Shape 110" descr="Hummingbird-PNG-Image-180x180.png">
            <a:extLst>
              <a:ext uri="{FF2B5EF4-FFF2-40B4-BE49-F238E27FC236}">
                <a16:creationId xmlns:a16="http://schemas.microsoft.com/office/drawing/2014/main" id="{EF61D05A-EB31-B242-ABEB-A323B006F75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846237" y="6579200"/>
            <a:ext cx="2068827" cy="206882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105">
            <a:extLst>
              <a:ext uri="{FF2B5EF4-FFF2-40B4-BE49-F238E27FC236}">
                <a16:creationId xmlns:a16="http://schemas.microsoft.com/office/drawing/2014/main" id="{7C44D142-4EC5-6049-B056-308609F352BB}"/>
              </a:ext>
            </a:extLst>
          </p:cNvPr>
          <p:cNvSpPr txBox="1"/>
          <p:nvPr/>
        </p:nvSpPr>
        <p:spPr>
          <a:xfrm>
            <a:off x="11590002" y="8854926"/>
            <a:ext cx="4147421" cy="1945573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r>
              <a:rPr kumimoji="1" lang="en" sz="3200" u="sng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Q4/16 </a:t>
            </a:r>
            <a:r>
              <a:rPr kumimoji="1" lang="en" sz="3200" b="1" u="sng" kern="1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I</a:t>
            </a:r>
            <a:r>
              <a:rPr kumimoji="1" lang="en" sz="3200" u="sng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bis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-US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BUCK Build Tool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-US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Trellis Fabric enhancement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-US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LISP SBI support, </a:t>
            </a:r>
            <a:r>
              <a:rPr kumimoji="1" lang="en" altLang="ko-KR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REST Client, </a:t>
            </a:r>
            <a:r>
              <a:rPr kumimoji="1" lang="en" altLang="ko-KR" sz="1867" kern="120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FatTree</a:t>
            </a:r>
            <a:r>
              <a:rPr kumimoji="1" lang="en" altLang="ko-KR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simulator</a:t>
            </a:r>
            <a:endParaRPr kumimoji="1" lang="en-US" sz="1867" kern="12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  <a:p>
            <a:pPr defTabSz="2438430" fontAlgn="base" latinLnBrk="1" hangingPunct="1">
              <a:spcAft>
                <a:spcPct val="0"/>
              </a:spcAft>
            </a:pPr>
            <a:endParaRPr kumimoji="1" lang="en" sz="1867" kern="1200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Shape 105">
            <a:extLst>
              <a:ext uri="{FF2B5EF4-FFF2-40B4-BE49-F238E27FC236}">
                <a16:creationId xmlns:a16="http://schemas.microsoft.com/office/drawing/2014/main" id="{9BAFA7E5-6102-CB4C-A532-B6DE16D908C9}"/>
              </a:ext>
            </a:extLst>
          </p:cNvPr>
          <p:cNvSpPr txBox="1"/>
          <p:nvPr/>
        </p:nvSpPr>
        <p:spPr>
          <a:xfrm>
            <a:off x="11579908" y="11265963"/>
            <a:ext cx="4157512" cy="1945573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r>
              <a:rPr kumimoji="1" lang="en" sz="3200" u="sng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Q1/17 </a:t>
            </a:r>
            <a:r>
              <a:rPr kumimoji="1" lang="en" sz="3200" b="1" u="sng" kern="1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J</a:t>
            </a:r>
            <a:r>
              <a:rPr kumimoji="1" lang="en" sz="3200" u="sng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unco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-US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TL1 SBI support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-US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Virtualization support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-US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Regionalization support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-US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Dynamic conf. enhancement</a:t>
            </a:r>
            <a:endParaRPr kumimoji="1" lang="en" sz="1867" kern="1200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Shape 105">
            <a:extLst>
              <a:ext uri="{FF2B5EF4-FFF2-40B4-BE49-F238E27FC236}">
                <a16:creationId xmlns:a16="http://schemas.microsoft.com/office/drawing/2014/main" id="{016721BA-0C35-5F4C-84B4-43A259903FE4}"/>
              </a:ext>
            </a:extLst>
          </p:cNvPr>
          <p:cNvSpPr txBox="1"/>
          <p:nvPr/>
        </p:nvSpPr>
        <p:spPr>
          <a:xfrm>
            <a:off x="19818531" y="1825360"/>
            <a:ext cx="3785925" cy="1945573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r>
              <a:rPr kumimoji="1" lang="en" sz="3200" u="sng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Q2/17 </a:t>
            </a:r>
            <a:r>
              <a:rPr kumimoji="1" lang="en" sz="3200" b="1" u="sng" kern="1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K</a:t>
            </a:r>
            <a:r>
              <a:rPr kumimoji="1" lang="en" sz="3200" u="sng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ingfisher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YANG Tools 2.0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OpenFlow 1.4 support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Intent F/W improment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sz="1867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vRouter, OpenROADM support</a:t>
            </a:r>
          </a:p>
        </p:txBody>
      </p:sp>
      <p:sp>
        <p:nvSpPr>
          <p:cNvPr id="21" name="Shape 105">
            <a:extLst>
              <a:ext uri="{FF2B5EF4-FFF2-40B4-BE49-F238E27FC236}">
                <a16:creationId xmlns:a16="http://schemas.microsoft.com/office/drawing/2014/main" id="{F28B06C5-EA78-0948-A774-CAAD060DB3CE}"/>
              </a:ext>
            </a:extLst>
          </p:cNvPr>
          <p:cNvSpPr txBox="1"/>
          <p:nvPr/>
        </p:nvSpPr>
        <p:spPr>
          <a:xfrm>
            <a:off x="19986702" y="4201912"/>
            <a:ext cx="3508933" cy="1945573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r>
              <a:rPr kumimoji="1" lang="en" sz="3200" u="sng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Q3/17 </a:t>
            </a:r>
            <a:r>
              <a:rPr kumimoji="1" lang="en" sz="3200" b="1" u="sng" kern="1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kumimoji="1" lang="en" sz="3200" u="sng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oon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altLang="ko-KR" sz="2133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OpenFlow 1.5 SBI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altLang="ko-KR" sz="2133" kern="120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gRPC</a:t>
            </a:r>
            <a:r>
              <a:rPr kumimoji="1" lang="en" altLang="ko-KR" sz="2133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NBI support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altLang="ko-KR" sz="2133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P4 runtime initial support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7A7EDBCA-CC3D-8345-807E-8989D55734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912" y="8970235"/>
            <a:ext cx="2266101" cy="1812880"/>
          </a:xfrm>
          <a:prstGeom prst="rect">
            <a:avLst/>
          </a:prstGeom>
        </p:spPr>
      </p:pic>
      <p:pic>
        <p:nvPicPr>
          <p:cNvPr id="23" name="Picture 4" descr="https://s3.amazonaws.com/thumbnails.illustrationsource.com/huge.101.509662.JPG">
            <a:extLst>
              <a:ext uri="{FF2B5EF4-FFF2-40B4-BE49-F238E27FC236}">
                <a16:creationId xmlns:a16="http://schemas.microsoft.com/office/drawing/2014/main" id="{FB9FF416-462F-9145-AB59-BA321F36D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775" y="11178481"/>
            <a:ext cx="2591389" cy="202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s://www.rspb.org.uk/Images/kingfisher_tcm9-17044.jpg?width=530&amp;crop=(62,250,918,732)">
            <a:extLst>
              <a:ext uri="{FF2B5EF4-FFF2-40B4-BE49-F238E27FC236}">
                <a16:creationId xmlns:a16="http://schemas.microsoft.com/office/drawing/2014/main" id="{8570DB58-9139-284C-A214-6FBF6F79F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0460" y="1444680"/>
            <a:ext cx="4516520" cy="253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://www.clker.com/cliparts/c/0/b/a/13209606891858541639Swimming%20Loon.svg.hi.png">
            <a:extLst>
              <a:ext uri="{FF2B5EF4-FFF2-40B4-BE49-F238E27FC236}">
                <a16:creationId xmlns:a16="http://schemas.microsoft.com/office/drawing/2014/main" id="{5988A07C-764B-CD4E-B619-3D2A26D9A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1041" y="4415133"/>
            <a:ext cx="3248216" cy="145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hape 105">
            <a:extLst>
              <a:ext uri="{FF2B5EF4-FFF2-40B4-BE49-F238E27FC236}">
                <a16:creationId xmlns:a16="http://schemas.microsoft.com/office/drawing/2014/main" id="{A2990614-7251-EE4F-A24D-94C58E37761C}"/>
              </a:ext>
            </a:extLst>
          </p:cNvPr>
          <p:cNvSpPr txBox="1"/>
          <p:nvPr/>
        </p:nvSpPr>
        <p:spPr>
          <a:xfrm>
            <a:off x="19986702" y="6428758"/>
            <a:ext cx="3508933" cy="1945573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r>
              <a:rPr kumimoji="1" lang="en" sz="3200" u="sng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Q4/17 </a:t>
            </a:r>
            <a:r>
              <a:rPr kumimoji="1" lang="en" sz="3200" b="1" u="sng" kern="1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M</a:t>
            </a:r>
            <a:r>
              <a:rPr kumimoji="1" lang="en" sz="3200" b="1" u="sng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agpie</a:t>
            </a:r>
            <a:endParaRPr kumimoji="1" lang="en" sz="3200" u="sng" kern="12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altLang="ko-KR" sz="2133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Topo2 initial support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altLang="ko-KR" sz="2133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More switch driver support</a:t>
            </a:r>
          </a:p>
        </p:txBody>
      </p:sp>
      <p:sp>
        <p:nvSpPr>
          <p:cNvPr id="29" name="Shape 105">
            <a:extLst>
              <a:ext uri="{FF2B5EF4-FFF2-40B4-BE49-F238E27FC236}">
                <a16:creationId xmlns:a16="http://schemas.microsoft.com/office/drawing/2014/main" id="{7A53C181-B781-2845-A38D-1B81FB897201}"/>
              </a:ext>
            </a:extLst>
          </p:cNvPr>
          <p:cNvSpPr txBox="1"/>
          <p:nvPr/>
        </p:nvSpPr>
        <p:spPr>
          <a:xfrm>
            <a:off x="19877879" y="8768302"/>
            <a:ext cx="3726579" cy="1945573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r>
              <a:rPr kumimoji="1" lang="en" sz="3200" u="sng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Q1/18 </a:t>
            </a:r>
            <a:r>
              <a:rPr kumimoji="1" lang="en" sz="3200" b="1" u="sng" kern="1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kumimoji="1" lang="en" sz="3200" u="sng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ightingale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altLang="ko-KR" sz="2133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ISSU initial support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altLang="ko-KR" sz="2133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Trellis enhancement (T3)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altLang="ko-KR" sz="2133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P4 support </a:t>
            </a:r>
            <a:r>
              <a:rPr kumimoji="1" lang="en" altLang="ko-KR" sz="2133" kern="120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enhancment</a:t>
            </a:r>
            <a:endParaRPr kumimoji="1" lang="en" altLang="ko-KR" sz="2133" kern="12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제목 1">
            <a:extLst>
              <a:ext uri="{FF2B5EF4-FFF2-40B4-BE49-F238E27FC236}">
                <a16:creationId xmlns:a16="http://schemas.microsoft.com/office/drawing/2014/main" id="{6176A596-2825-C44F-AE86-F80353B630BD}"/>
              </a:ext>
            </a:extLst>
          </p:cNvPr>
          <p:cNvSpPr txBox="1">
            <a:spLocks/>
          </p:cNvSpPr>
          <p:nvPr/>
        </p:nvSpPr>
        <p:spPr>
          <a:xfrm>
            <a:off x="672470" y="237659"/>
            <a:ext cx="24000917" cy="1118528"/>
          </a:xfrm>
          <a:prstGeom prst="rect">
            <a:avLst/>
          </a:prstGeom>
        </p:spPr>
        <p:txBody>
          <a:bodyPr lIns="196267" tIns="98133" rIns="196267" bIns="98133"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en-US" altLang="ko-KR" sz="2800" b="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뫼비우스 Bold" pitchFamily="2" charset="-127"/>
                <a:ea typeface="뫼비우스 Bold" pitchFamily="2" charset="-127"/>
                <a:cs typeface="+mj-cs"/>
              </a:defRPr>
            </a:lvl1pPr>
          </a:lstStyle>
          <a:p>
            <a:pPr algn="l" defTabSz="2438430" fontAlgn="base">
              <a:spcAft>
                <a:spcPct val="0"/>
              </a:spcAft>
            </a:pPr>
            <a:r>
              <a:rPr lang="en-US" altLang="ko-KR" sz="74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ONOS Release History</a:t>
            </a:r>
          </a:p>
        </p:txBody>
      </p:sp>
      <p:sp>
        <p:nvSpPr>
          <p:cNvPr id="32" name="Shape 105">
            <a:extLst>
              <a:ext uri="{FF2B5EF4-FFF2-40B4-BE49-F238E27FC236}">
                <a16:creationId xmlns:a16="http://schemas.microsoft.com/office/drawing/2014/main" id="{BE95E44B-3255-2F4F-817A-9000A90C0F72}"/>
              </a:ext>
            </a:extLst>
          </p:cNvPr>
          <p:cNvSpPr txBox="1"/>
          <p:nvPr/>
        </p:nvSpPr>
        <p:spPr>
          <a:xfrm>
            <a:off x="19877879" y="10984947"/>
            <a:ext cx="3726579" cy="1945573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defTabSz="2438430" fontAlgn="base" latinLnBrk="1" hangingPunct="1">
              <a:spcAft>
                <a:spcPct val="0"/>
              </a:spcAft>
            </a:pPr>
            <a:r>
              <a:rPr kumimoji="1" lang="en" sz="3200" u="sng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Q2/18 </a:t>
            </a:r>
            <a:r>
              <a:rPr kumimoji="1" lang="en" sz="3200" b="1" u="sng" kern="1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O</a:t>
            </a:r>
            <a:r>
              <a:rPr kumimoji="1" lang="en" sz="3200" u="sng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wl</a:t>
            </a:r>
          </a:p>
          <a:p>
            <a:pPr defTabSz="2438430" fontAlgn="base" latinLnBrk="1" hangingPunct="1">
              <a:spcAft>
                <a:spcPct val="0"/>
              </a:spcAft>
            </a:pPr>
            <a:r>
              <a:rPr kumimoji="1" lang="en" sz="2800" kern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Coming soon…</a:t>
            </a: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B0750A94-93C7-B248-A941-44B5BD851B5F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48075" y="6444404"/>
            <a:ext cx="2732757" cy="1844611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0393B4F6-EC28-3447-A6AA-DE5F198DE393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48384" y="8394171"/>
            <a:ext cx="4758747" cy="2688693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8DAAF1E9-7FF4-E84B-B60B-851E2E4AC6F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539680" y="10790692"/>
            <a:ext cx="1373067" cy="271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5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/>
          <p:nvPr/>
        </p:nvSpPr>
        <p:spPr>
          <a:xfrm>
            <a:off x="4061178" y="7964651"/>
            <a:ext cx="15093245" cy="3747883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348" name="Shape 348"/>
          <p:cNvSpPr/>
          <p:nvPr/>
        </p:nvSpPr>
        <p:spPr>
          <a:xfrm>
            <a:off x="1014048" y="98545"/>
            <a:ext cx="20483756" cy="1446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l">
              <a:defRPr sz="8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SONA Fabric</a:t>
            </a:r>
            <a:r>
              <a:rPr lang="en-US" altLang="ko-KR" dirty="0"/>
              <a:t> (Leaf-Spine Fabric)</a:t>
            </a:r>
            <a:endParaRPr dirty="0"/>
          </a:p>
        </p:txBody>
      </p:sp>
      <p:grpSp>
        <p:nvGrpSpPr>
          <p:cNvPr id="351" name="Group 351"/>
          <p:cNvGrpSpPr/>
          <p:nvPr/>
        </p:nvGrpSpPr>
        <p:grpSpPr>
          <a:xfrm>
            <a:off x="8217841" y="2501387"/>
            <a:ext cx="7377015" cy="1270002"/>
            <a:chOff x="0" y="0"/>
            <a:chExt cx="7377014" cy="1270001"/>
          </a:xfrm>
        </p:grpSpPr>
        <p:sp>
          <p:nvSpPr>
            <p:cNvPr id="349" name="Shape 349"/>
            <p:cNvSpPr/>
            <p:nvPr/>
          </p:nvSpPr>
          <p:spPr>
            <a:xfrm>
              <a:off x="-1" y="-1"/>
              <a:ext cx="7377016" cy="1270003"/>
            </a:xfrm>
            <a:prstGeom prst="rect">
              <a:avLst/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350" name="Shape 350"/>
            <p:cNvSpPr/>
            <p:nvPr/>
          </p:nvSpPr>
          <p:spPr>
            <a:xfrm>
              <a:off x="-1" y="342900"/>
              <a:ext cx="7377016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200"/>
              </a:lvl1pPr>
            </a:lstStyle>
            <a:p>
              <a:r>
                <a:t>SONA Fabric Manager</a:t>
              </a:r>
            </a:p>
          </p:txBody>
        </p:sp>
      </p:grpSp>
      <p:sp>
        <p:nvSpPr>
          <p:cNvPr id="352" name="Shape 352"/>
          <p:cNvSpPr/>
          <p:nvPr/>
        </p:nvSpPr>
        <p:spPr>
          <a:xfrm>
            <a:off x="8217841" y="3999986"/>
            <a:ext cx="7377015" cy="1270002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grpSp>
        <p:nvGrpSpPr>
          <p:cNvPr id="355" name="Group 355"/>
          <p:cNvGrpSpPr/>
          <p:nvPr/>
        </p:nvGrpSpPr>
        <p:grpSpPr>
          <a:xfrm>
            <a:off x="7337969" y="8317931"/>
            <a:ext cx="3724674" cy="939802"/>
            <a:chOff x="0" y="0"/>
            <a:chExt cx="3724673" cy="939800"/>
          </a:xfrm>
        </p:grpSpPr>
        <p:sp>
          <p:nvSpPr>
            <p:cNvPr id="353" name="Shape 353"/>
            <p:cNvSpPr/>
            <p:nvPr/>
          </p:nvSpPr>
          <p:spPr>
            <a:xfrm>
              <a:off x="-1" y="0"/>
              <a:ext cx="3724675" cy="939801"/>
            </a:xfrm>
            <a:prstGeom prst="rect">
              <a:avLst/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354" name="Shape 354"/>
            <p:cNvSpPr/>
            <p:nvPr/>
          </p:nvSpPr>
          <p:spPr>
            <a:xfrm>
              <a:off x="-1" y="177800"/>
              <a:ext cx="3724675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200"/>
              </a:lvl1pPr>
            </a:lstStyle>
            <a:p>
              <a:r>
                <a:t>Spine</a:t>
              </a:r>
            </a:p>
          </p:txBody>
        </p:sp>
      </p:grpSp>
      <p:grpSp>
        <p:nvGrpSpPr>
          <p:cNvPr id="358" name="Group 358"/>
          <p:cNvGrpSpPr/>
          <p:nvPr/>
        </p:nvGrpSpPr>
        <p:grpSpPr>
          <a:xfrm>
            <a:off x="12341769" y="8317931"/>
            <a:ext cx="3724674" cy="939802"/>
            <a:chOff x="0" y="0"/>
            <a:chExt cx="3724673" cy="939800"/>
          </a:xfrm>
        </p:grpSpPr>
        <p:sp>
          <p:nvSpPr>
            <p:cNvPr id="356" name="Shape 356"/>
            <p:cNvSpPr/>
            <p:nvPr/>
          </p:nvSpPr>
          <p:spPr>
            <a:xfrm>
              <a:off x="-1" y="0"/>
              <a:ext cx="3724675" cy="939801"/>
            </a:xfrm>
            <a:prstGeom prst="rect">
              <a:avLst/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357" name="Shape 357"/>
            <p:cNvSpPr/>
            <p:nvPr/>
          </p:nvSpPr>
          <p:spPr>
            <a:xfrm>
              <a:off x="-1" y="177800"/>
              <a:ext cx="3724675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200"/>
              </a:lvl1pPr>
            </a:lstStyle>
            <a:p>
              <a:r>
                <a:t>Spine</a:t>
              </a:r>
            </a:p>
          </p:txBody>
        </p:sp>
      </p:grpSp>
      <p:grpSp>
        <p:nvGrpSpPr>
          <p:cNvPr id="361" name="Group 361"/>
          <p:cNvGrpSpPr/>
          <p:nvPr/>
        </p:nvGrpSpPr>
        <p:grpSpPr>
          <a:xfrm>
            <a:off x="4467769" y="10400731"/>
            <a:ext cx="3724674" cy="939802"/>
            <a:chOff x="0" y="0"/>
            <a:chExt cx="3724673" cy="939800"/>
          </a:xfrm>
        </p:grpSpPr>
        <p:sp>
          <p:nvSpPr>
            <p:cNvPr id="359" name="Shape 359"/>
            <p:cNvSpPr/>
            <p:nvPr/>
          </p:nvSpPr>
          <p:spPr>
            <a:xfrm>
              <a:off x="-1" y="0"/>
              <a:ext cx="3724675" cy="939801"/>
            </a:xfrm>
            <a:prstGeom prst="rect">
              <a:avLst/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360" name="Shape 360"/>
            <p:cNvSpPr/>
            <p:nvPr/>
          </p:nvSpPr>
          <p:spPr>
            <a:xfrm>
              <a:off x="-1" y="177800"/>
              <a:ext cx="3724675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200"/>
              </a:lvl1pPr>
            </a:lstStyle>
            <a:p>
              <a:r>
                <a:t>Leaf</a:t>
              </a:r>
            </a:p>
          </p:txBody>
        </p:sp>
      </p:grpSp>
      <p:grpSp>
        <p:nvGrpSpPr>
          <p:cNvPr id="364" name="Group 364"/>
          <p:cNvGrpSpPr/>
          <p:nvPr/>
        </p:nvGrpSpPr>
        <p:grpSpPr>
          <a:xfrm>
            <a:off x="9745464" y="10400731"/>
            <a:ext cx="3724672" cy="939802"/>
            <a:chOff x="0" y="0"/>
            <a:chExt cx="3724671" cy="939800"/>
          </a:xfrm>
        </p:grpSpPr>
        <p:sp>
          <p:nvSpPr>
            <p:cNvPr id="362" name="Shape 362"/>
            <p:cNvSpPr/>
            <p:nvPr/>
          </p:nvSpPr>
          <p:spPr>
            <a:xfrm>
              <a:off x="0" y="0"/>
              <a:ext cx="3724672" cy="939801"/>
            </a:xfrm>
            <a:prstGeom prst="rect">
              <a:avLst/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363" name="Shape 363"/>
            <p:cNvSpPr/>
            <p:nvPr/>
          </p:nvSpPr>
          <p:spPr>
            <a:xfrm>
              <a:off x="0" y="177800"/>
              <a:ext cx="3724672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200"/>
              </a:lvl1pPr>
            </a:lstStyle>
            <a:p>
              <a:r>
                <a:t>Leaf</a:t>
              </a:r>
            </a:p>
          </p:txBody>
        </p:sp>
      </p:grpSp>
      <p:grpSp>
        <p:nvGrpSpPr>
          <p:cNvPr id="367" name="Group 367"/>
          <p:cNvGrpSpPr/>
          <p:nvPr/>
        </p:nvGrpSpPr>
        <p:grpSpPr>
          <a:xfrm>
            <a:off x="15017849" y="10400731"/>
            <a:ext cx="3724674" cy="939802"/>
            <a:chOff x="0" y="0"/>
            <a:chExt cx="3724673" cy="939800"/>
          </a:xfrm>
        </p:grpSpPr>
        <p:sp>
          <p:nvSpPr>
            <p:cNvPr id="365" name="Shape 365"/>
            <p:cNvSpPr/>
            <p:nvPr/>
          </p:nvSpPr>
          <p:spPr>
            <a:xfrm>
              <a:off x="-1" y="0"/>
              <a:ext cx="3724675" cy="939801"/>
            </a:xfrm>
            <a:prstGeom prst="rect">
              <a:avLst/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366" name="Shape 366"/>
            <p:cNvSpPr/>
            <p:nvPr/>
          </p:nvSpPr>
          <p:spPr>
            <a:xfrm>
              <a:off x="-1" y="177800"/>
              <a:ext cx="3724675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200"/>
              </a:lvl1pPr>
            </a:lstStyle>
            <a:p>
              <a:r>
                <a:t>Leaf</a:t>
              </a:r>
            </a:p>
          </p:txBody>
        </p:sp>
      </p:grpSp>
      <p:sp>
        <p:nvSpPr>
          <p:cNvPr id="368" name="Shape 368"/>
          <p:cNvSpPr/>
          <p:nvPr/>
        </p:nvSpPr>
        <p:spPr>
          <a:xfrm flipV="1">
            <a:off x="6334793" y="9278004"/>
            <a:ext cx="2858131" cy="109822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69" name="Shape 369"/>
          <p:cNvSpPr/>
          <p:nvPr/>
        </p:nvSpPr>
        <p:spPr>
          <a:xfrm flipH="1" flipV="1">
            <a:off x="9205463" y="9258826"/>
            <a:ext cx="2396695" cy="113658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70" name="Shape 370"/>
          <p:cNvSpPr/>
          <p:nvPr/>
        </p:nvSpPr>
        <p:spPr>
          <a:xfrm flipV="1">
            <a:off x="11612875" y="9281941"/>
            <a:ext cx="2585867" cy="111330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71" name="Shape 371"/>
          <p:cNvSpPr/>
          <p:nvPr/>
        </p:nvSpPr>
        <p:spPr>
          <a:xfrm flipH="1">
            <a:off x="6331991" y="9260044"/>
            <a:ext cx="7871727" cy="115709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72" name="Shape 372"/>
          <p:cNvSpPr/>
          <p:nvPr/>
        </p:nvSpPr>
        <p:spPr>
          <a:xfrm flipH="1" flipV="1">
            <a:off x="14208906" y="9278798"/>
            <a:ext cx="2669665" cy="109663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73" name="Shape 373"/>
          <p:cNvSpPr/>
          <p:nvPr/>
        </p:nvSpPr>
        <p:spPr>
          <a:xfrm flipH="1" flipV="1">
            <a:off x="9202174" y="9278795"/>
            <a:ext cx="7676384" cy="109664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74" name="Shape 374"/>
          <p:cNvSpPr/>
          <p:nvPr/>
        </p:nvSpPr>
        <p:spPr>
          <a:xfrm>
            <a:off x="12571000" y="5398118"/>
            <a:ext cx="6184221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64038" indent="-464038" algn="l">
              <a:buSzPct val="75000"/>
              <a:buChar char="•"/>
              <a:defRPr sz="3800"/>
            </a:pPr>
            <a:r>
              <a:t>Configuration Automation</a:t>
            </a:r>
          </a:p>
          <a:p>
            <a:pPr marL="464038" indent="-464038" algn="l">
              <a:buSzPct val="75000"/>
              <a:buChar char="•"/>
              <a:defRPr sz="3800"/>
            </a:pPr>
            <a:r>
              <a:t>Traffic Engineering</a:t>
            </a:r>
          </a:p>
          <a:p>
            <a:pPr marL="464038" indent="-464038" algn="l">
              <a:buSzPct val="75000"/>
              <a:buChar char="•"/>
              <a:defRPr sz="3800"/>
            </a:pPr>
            <a:r>
              <a:t>Fast Failure Detection</a:t>
            </a:r>
          </a:p>
          <a:p>
            <a:pPr marL="464038" indent="-464038" algn="l">
              <a:buSzPct val="75000"/>
              <a:buChar char="•"/>
              <a:defRPr sz="3800"/>
            </a:pPr>
            <a:r>
              <a:t>Failure Discovery</a:t>
            </a:r>
          </a:p>
        </p:txBody>
      </p:sp>
      <p:sp>
        <p:nvSpPr>
          <p:cNvPr id="375" name="Shape 375"/>
          <p:cNvSpPr/>
          <p:nvPr/>
        </p:nvSpPr>
        <p:spPr>
          <a:xfrm>
            <a:off x="11827182" y="5282686"/>
            <a:ext cx="2" cy="266926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76" name="image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55069" y="12064376"/>
            <a:ext cx="4031925" cy="1102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image1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00305" y="11837437"/>
            <a:ext cx="2991695" cy="1592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image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135382" y="11837437"/>
            <a:ext cx="5619841" cy="1592595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Shape 380"/>
          <p:cNvSpPr/>
          <p:nvPr/>
        </p:nvSpPr>
        <p:spPr>
          <a:xfrm>
            <a:off x="9505956" y="5715891"/>
            <a:ext cx="2262845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REST</a:t>
            </a:r>
            <a:r>
              <a:rPr lang="en-US" altLang="ko-KR" dirty="0"/>
              <a:t> </a:t>
            </a:r>
          </a:p>
          <a:p>
            <a:r>
              <a:rPr lang="en-US" altLang="ko-KR" dirty="0"/>
              <a:t>/ OF</a:t>
            </a:r>
            <a:endParaRPr dirty="0"/>
          </a:p>
        </p:txBody>
      </p:sp>
      <p:pic>
        <p:nvPicPr>
          <p:cNvPr id="381" name="image2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998676" y="3987286"/>
            <a:ext cx="1778932" cy="12266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5750836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, 지도이(가) 표시된 사진&#10;&#10;매우 높은 신뢰도로 생성된 설명">
            <a:extLst>
              <a:ext uri="{FF2B5EF4-FFF2-40B4-BE49-F238E27FC236}">
                <a16:creationId xmlns:a16="http://schemas.microsoft.com/office/drawing/2014/main" id="{F42338CE-37FB-470A-AE96-984C106FA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849" y="1860293"/>
            <a:ext cx="17552302" cy="9995414"/>
          </a:xfrm>
          <a:prstGeom prst="rect">
            <a:avLst/>
          </a:prstGeom>
        </p:spPr>
      </p:pic>
      <p:sp>
        <p:nvSpPr>
          <p:cNvPr id="5" name="Shape 348">
            <a:extLst>
              <a:ext uri="{FF2B5EF4-FFF2-40B4-BE49-F238E27FC236}">
                <a16:creationId xmlns:a16="http://schemas.microsoft.com/office/drawing/2014/main" id="{04A91F36-1F26-4151-8A33-E9C3A4AFB6A0}"/>
              </a:ext>
            </a:extLst>
          </p:cNvPr>
          <p:cNvSpPr/>
          <p:nvPr/>
        </p:nvSpPr>
        <p:spPr>
          <a:xfrm>
            <a:off x="1014048" y="98545"/>
            <a:ext cx="20483756" cy="1446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l">
              <a:defRPr sz="8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SONA Fabric</a:t>
            </a:r>
            <a:r>
              <a:rPr lang="en-US" altLang="ko-KR" dirty="0"/>
              <a:t> - BGP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624044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고객의자부심_PPT템플릿_D형 가로">
  <a:themeElements>
    <a:clrScheme name="고객의자부심_PPT템플릿_D형 가로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고객의자부심_PPT템플릿_D형 가로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고객의자부심_PPT템플릿_D형 가로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고객의자부심_PPT템플릿_D형 가로">
  <a:themeElements>
    <a:clrScheme name="고객의자부심_PPT템플릿_D형 가로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고객의자부심_PPT템플릿_D형 가로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고객의자부심_PPT템플릿_D형 가로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2304</TotalTime>
  <Words>635</Words>
  <Application>Microsoft Office PowerPoint</Application>
  <PresentationFormat>사용자 지정</PresentationFormat>
  <Paragraphs>249</Paragraphs>
  <Slides>16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16</vt:i4>
      </vt:variant>
    </vt:vector>
  </HeadingPairs>
  <TitlesOfParts>
    <vt:vector size="32" baseType="lpstr">
      <vt:lpstr>Gill Sans SemiBold</vt:lpstr>
      <vt:lpstr>Helvetica Neue</vt:lpstr>
      <vt:lpstr>HY태고딕</vt:lpstr>
      <vt:lpstr>HY헤드라인M</vt:lpstr>
      <vt:lpstr>맑은 고딕</vt:lpstr>
      <vt:lpstr>뫼비우스 Bold</vt:lpstr>
      <vt:lpstr>Arial</vt:lpstr>
      <vt:lpstr>Calibri</vt:lpstr>
      <vt:lpstr>Calibri Light</vt:lpstr>
      <vt:lpstr>Helvetica</vt:lpstr>
      <vt:lpstr>Optima</vt:lpstr>
      <vt:lpstr>Tahoma</vt:lpstr>
      <vt:lpstr>Times New Roman</vt:lpstr>
      <vt:lpstr>Wingdings</vt:lpstr>
      <vt:lpstr>고객의자부심_PPT템플릿_D형 가로</vt:lpstr>
      <vt:lpstr>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SONA Fabric - OF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Carrier Grade SDN based OpenStack Networking Solution</dc:title>
  <dc:creator>신상호/SW CoE</dc:creator>
  <cp:lastModifiedBy>신상호님/SW CoE</cp:lastModifiedBy>
  <cp:revision>58</cp:revision>
  <dcterms:modified xsi:type="dcterms:W3CDTF">2018-10-18T07:57:14Z</dcterms:modified>
</cp:coreProperties>
</file>